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75" r:id="rId4"/>
    <p:sldId id="268" r:id="rId5"/>
    <p:sldId id="274" r:id="rId6"/>
    <p:sldId id="260" r:id="rId7"/>
    <p:sldId id="261" r:id="rId8"/>
    <p:sldId id="272" r:id="rId9"/>
    <p:sldId id="269" r:id="rId10"/>
    <p:sldId id="262" r:id="rId11"/>
    <p:sldId id="263" r:id="rId12"/>
    <p:sldId id="264" r:id="rId13"/>
    <p:sldId id="265" r:id="rId14"/>
    <p:sldId id="279" r:id="rId15"/>
    <p:sldId id="266" r:id="rId16"/>
    <p:sldId id="270" r:id="rId17"/>
    <p:sldId id="278" r:id="rId18"/>
    <p:sldId id="271" r:id="rId19"/>
    <p:sldId id="276" r:id="rId20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03397-9441-44C4-A7B0-ECA637D18E75}" type="datetimeFigureOut">
              <a:rPr lang="uk-UA" smtClean="0"/>
              <a:pPr/>
              <a:t>20.05.2024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AD4D6-423C-43A7-8E4A-CE203C59A82E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03397-9441-44C4-A7B0-ECA637D18E75}" type="datetimeFigureOut">
              <a:rPr lang="uk-UA" smtClean="0"/>
              <a:pPr/>
              <a:t>20.05.2024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AD4D6-423C-43A7-8E4A-CE203C59A82E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03397-9441-44C4-A7B0-ECA637D18E75}" type="datetimeFigureOut">
              <a:rPr lang="uk-UA" smtClean="0"/>
              <a:pPr/>
              <a:t>20.05.2024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AD4D6-423C-43A7-8E4A-CE203C59A82E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03397-9441-44C4-A7B0-ECA637D18E75}" type="datetimeFigureOut">
              <a:rPr lang="uk-UA" smtClean="0"/>
              <a:pPr/>
              <a:t>20.05.2024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AD4D6-423C-43A7-8E4A-CE203C59A82E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03397-9441-44C4-A7B0-ECA637D18E75}" type="datetimeFigureOut">
              <a:rPr lang="uk-UA" smtClean="0"/>
              <a:pPr/>
              <a:t>20.05.2024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AD4D6-423C-43A7-8E4A-CE203C59A82E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03397-9441-44C4-A7B0-ECA637D18E75}" type="datetimeFigureOut">
              <a:rPr lang="uk-UA" smtClean="0"/>
              <a:pPr/>
              <a:t>20.05.2024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AD4D6-423C-43A7-8E4A-CE203C59A82E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03397-9441-44C4-A7B0-ECA637D18E75}" type="datetimeFigureOut">
              <a:rPr lang="uk-UA" smtClean="0"/>
              <a:pPr/>
              <a:t>20.05.2024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AD4D6-423C-43A7-8E4A-CE203C59A82E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03397-9441-44C4-A7B0-ECA637D18E75}" type="datetimeFigureOut">
              <a:rPr lang="uk-UA" smtClean="0"/>
              <a:pPr/>
              <a:t>20.05.2024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AD4D6-423C-43A7-8E4A-CE203C59A82E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03397-9441-44C4-A7B0-ECA637D18E75}" type="datetimeFigureOut">
              <a:rPr lang="uk-UA" smtClean="0"/>
              <a:pPr/>
              <a:t>20.05.2024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AD4D6-423C-43A7-8E4A-CE203C59A82E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03397-9441-44C4-A7B0-ECA637D18E75}" type="datetimeFigureOut">
              <a:rPr lang="uk-UA" smtClean="0"/>
              <a:pPr/>
              <a:t>20.05.2024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AD4D6-423C-43A7-8E4A-CE203C59A82E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03397-9441-44C4-A7B0-ECA637D18E75}" type="datetimeFigureOut">
              <a:rPr lang="uk-UA" smtClean="0"/>
              <a:pPr/>
              <a:t>20.05.2024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AD4D6-423C-43A7-8E4A-CE203C59A82E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B03397-9441-44C4-A7B0-ECA637D18E75}" type="datetimeFigureOut">
              <a:rPr lang="uk-UA" smtClean="0"/>
              <a:pPr/>
              <a:t>20.05.2024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0AD4D6-423C-43A7-8E4A-CE203C59A82E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Relationship Id="rId9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90846544_2034295526766705_8630122305817640406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Овальная выноска 4"/>
          <p:cNvSpPr/>
          <p:nvPr/>
        </p:nvSpPr>
        <p:spPr>
          <a:xfrm>
            <a:off x="1547664" y="116632"/>
            <a:ext cx="6120680" cy="1476744"/>
          </a:xfrm>
          <a:prstGeom prst="wedgeEllipseCallout">
            <a:avLst>
              <a:gd name="adj1" fmla="val -68352"/>
              <a:gd name="adj2" fmla="val 181484"/>
            </a:avLst>
          </a:prstGeom>
          <a:solidFill>
            <a:schemeClr val="accent6">
              <a:lumMod val="20000"/>
              <a:lumOff val="80000"/>
            </a:schemeClr>
          </a:solidFill>
          <a:ln/>
          <a:effectLst>
            <a:glow rad="63500">
              <a:schemeClr val="accent6">
                <a:satMod val="175000"/>
                <a:alpha val="40000"/>
              </a:schemeClr>
            </a:glow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44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Не дрібниці ! ! !</a:t>
            </a:r>
            <a:endParaRPr lang="uk-UA" sz="4400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6" name="Рисунок 5" descr="images - 2023-09-29T132517.12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5157192"/>
            <a:ext cx="2376264" cy="1552575"/>
          </a:xfrm>
          <a:prstGeom prst="rect">
            <a:avLst/>
          </a:prstGeom>
        </p:spPr>
      </p:pic>
      <p:pic>
        <p:nvPicPr>
          <p:cNvPr id="7" name="Рисунок 6" descr="images - 2023-09-29T132346.28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179480">
            <a:off x="265303" y="4228497"/>
            <a:ext cx="4914900" cy="933450"/>
          </a:xfrm>
          <a:prstGeom prst="rect">
            <a:avLst/>
          </a:prstGeom>
        </p:spPr>
      </p:pic>
      <p:sp>
        <p:nvSpPr>
          <p:cNvPr id="8" name="Овал 7"/>
          <p:cNvSpPr/>
          <p:nvPr/>
        </p:nvSpPr>
        <p:spPr>
          <a:xfrm>
            <a:off x="5508104" y="4005064"/>
            <a:ext cx="3528392" cy="1944216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accent2">
                    <a:lumMod val="75000"/>
                  </a:schemeClr>
                </a:solidFill>
              </a:rPr>
              <a:t>Практикум з елементами </a:t>
            </a:r>
            <a:r>
              <a:rPr lang="uk-UA" sz="2800" b="1" dirty="0" smtClean="0">
                <a:solidFill>
                  <a:schemeClr val="accent2">
                    <a:lumMod val="75000"/>
                  </a:schemeClr>
                </a:solidFill>
              </a:rPr>
              <a:t>тренінгу</a:t>
            </a:r>
            <a:endParaRPr lang="uk-UA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38138"/>
          </a:xfrm>
        </p:spPr>
        <p:txBody>
          <a:bodyPr>
            <a:normAutofit fontScale="90000"/>
          </a:bodyPr>
          <a:lstStyle/>
          <a:p>
            <a:r>
              <a:rPr lang="ru-RU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Будуйте</a:t>
            </a:r>
            <a:r>
              <a:rPr lang="ru-RU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власний</a:t>
            </a:r>
            <a:r>
              <a:rPr lang="ru-RU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стабільний</a:t>
            </a:r>
            <a:r>
              <a:rPr lang="ru-RU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світ</a:t>
            </a:r>
            <a:r>
              <a:rPr lang="ru-RU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smtClean="0">
                <a:solidFill>
                  <a:srgbClr val="00B050"/>
                </a:solidFill>
              </a:rPr>
              <a:t/>
            </a:r>
            <a:br>
              <a:rPr lang="ru-RU" dirty="0" smtClean="0">
                <a:solidFill>
                  <a:srgbClr val="00B050"/>
                </a:solidFill>
              </a:rPr>
            </a:br>
            <a:endParaRPr lang="uk-UA" dirty="0">
              <a:solidFill>
                <a:srgbClr val="00B050"/>
              </a:solidFill>
            </a:endParaRPr>
          </a:p>
        </p:txBody>
      </p:sp>
      <p:pic>
        <p:nvPicPr>
          <p:cNvPr id="4" name="Рисунок 3" descr="293786001.png"/>
          <p:cNvPicPr>
            <a:picLocks noChangeAspect="1"/>
          </p:cNvPicPr>
          <p:nvPr/>
        </p:nvPicPr>
        <p:blipFill>
          <a:blip r:embed="rId2" cstate="print">
            <a:lum bright="47000" contrast="-53000"/>
          </a:blip>
          <a:stretch>
            <a:fillRect/>
          </a:stretch>
        </p:blipFill>
        <p:spPr>
          <a:xfrm>
            <a:off x="0" y="1412776"/>
            <a:ext cx="9144000" cy="544522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79512" y="1700808"/>
            <a:ext cx="8784976" cy="470898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dirty="0" err="1" smtClean="0"/>
              <a:t>Важко</a:t>
            </a:r>
            <a:r>
              <a:rPr lang="ru-RU" sz="2000" dirty="0" smtClean="0"/>
              <a:t> </a:t>
            </a:r>
            <a:r>
              <a:rPr lang="ru-RU" sz="2000" dirty="0" err="1" smtClean="0"/>
              <a:t>уявити</a:t>
            </a:r>
            <a:r>
              <a:rPr lang="ru-RU" sz="2000" dirty="0" smtClean="0"/>
              <a:t> </a:t>
            </a:r>
            <a:r>
              <a:rPr lang="ru-RU" sz="2000" dirty="0" err="1" smtClean="0"/>
              <a:t>більш</a:t>
            </a:r>
            <a:r>
              <a:rPr lang="ru-RU" sz="2000" dirty="0" smtClean="0"/>
              <a:t> </a:t>
            </a:r>
            <a:r>
              <a:rPr lang="ru-RU" sz="2000" dirty="0" err="1" smtClean="0"/>
              <a:t>нестабільний</a:t>
            </a:r>
            <a:r>
              <a:rPr lang="ru-RU" sz="2000" dirty="0" smtClean="0"/>
              <a:t> час, </a:t>
            </a:r>
            <a:r>
              <a:rPr lang="ru-RU" sz="2000" dirty="0" err="1" smtClean="0"/>
              <a:t>ніж</a:t>
            </a:r>
            <a:r>
              <a:rPr lang="ru-RU" sz="2000" dirty="0" smtClean="0"/>
              <a:t> зараз. </a:t>
            </a:r>
            <a:r>
              <a:rPr lang="ru-RU" sz="2000" dirty="0" err="1" smtClean="0"/>
              <a:t>Раніше</a:t>
            </a:r>
            <a:r>
              <a:rPr lang="ru-RU" sz="2000" dirty="0" smtClean="0"/>
              <a:t> ми </a:t>
            </a:r>
            <a:r>
              <a:rPr lang="ru-RU" sz="2000" dirty="0" err="1" smtClean="0"/>
              <a:t>прокидалися</a:t>
            </a:r>
            <a:r>
              <a:rPr lang="ru-RU" sz="2000" dirty="0" smtClean="0"/>
              <a:t> в один </a:t>
            </a:r>
            <a:r>
              <a:rPr lang="ru-RU" sz="2000" dirty="0" err="1" smtClean="0"/>
              <a:t>і</a:t>
            </a:r>
            <a:r>
              <a:rPr lang="ru-RU" sz="2000" dirty="0" smtClean="0"/>
              <a:t> той же час, </a:t>
            </a:r>
            <a:r>
              <a:rPr lang="ru-RU" sz="2000" dirty="0" err="1" smtClean="0"/>
              <a:t>снідали</a:t>
            </a:r>
            <a:r>
              <a:rPr lang="ru-RU" sz="2000" dirty="0" smtClean="0"/>
              <a:t>, </a:t>
            </a:r>
            <a:r>
              <a:rPr lang="ru-RU" sz="2000" dirty="0" err="1" smtClean="0"/>
              <a:t>одягалися</a:t>
            </a:r>
            <a:r>
              <a:rPr lang="ru-RU" sz="2000" dirty="0" smtClean="0"/>
              <a:t>, </a:t>
            </a:r>
            <a:r>
              <a:rPr lang="ru-RU" sz="2000" dirty="0" err="1" smtClean="0"/>
              <a:t>йшли</a:t>
            </a:r>
            <a:r>
              <a:rPr lang="ru-RU" sz="2000" dirty="0" smtClean="0"/>
              <a:t> на </a:t>
            </a:r>
            <a:r>
              <a:rPr lang="ru-RU" sz="2000" dirty="0" err="1" smtClean="0"/>
              <a:t>навчання</a:t>
            </a:r>
            <a:r>
              <a:rPr lang="ru-RU" sz="2000" dirty="0" smtClean="0"/>
              <a:t> одним маршрутом. </a:t>
            </a:r>
            <a:r>
              <a:rPr lang="ru-RU" sz="2000" dirty="0" err="1" smtClean="0"/>
              <a:t>Раніше</a:t>
            </a:r>
            <a:r>
              <a:rPr lang="ru-RU" sz="2000" dirty="0" smtClean="0"/>
              <a:t> ми знали, </a:t>
            </a:r>
            <a:r>
              <a:rPr lang="ru-RU" sz="2000" dirty="0" err="1" smtClean="0"/>
              <a:t>що</a:t>
            </a:r>
            <a:r>
              <a:rPr lang="ru-RU" sz="2000" dirty="0" smtClean="0"/>
              <a:t> на нас </a:t>
            </a:r>
            <a:r>
              <a:rPr lang="ru-RU" sz="2000" dirty="0" err="1" smtClean="0"/>
              <a:t>чекає</a:t>
            </a:r>
            <a:r>
              <a:rPr lang="ru-RU" sz="2000" dirty="0" smtClean="0"/>
              <a:t> завтра, </a:t>
            </a:r>
            <a:r>
              <a:rPr lang="ru-RU" sz="2000" dirty="0" err="1" smtClean="0"/>
              <a:t>сьогодні</a:t>
            </a:r>
            <a:r>
              <a:rPr lang="ru-RU" sz="2000" dirty="0" smtClean="0"/>
              <a:t> ж усе </a:t>
            </a:r>
            <a:r>
              <a:rPr lang="ru-RU" sz="2000" dirty="0" err="1" smtClean="0"/>
              <a:t>змінилося</a:t>
            </a:r>
            <a:r>
              <a:rPr lang="ru-RU" sz="2000" dirty="0" smtClean="0"/>
              <a:t>. Нам складно </a:t>
            </a:r>
            <a:r>
              <a:rPr lang="ru-RU" sz="2000" dirty="0" err="1" smtClean="0"/>
              <a:t>будувати</a:t>
            </a:r>
            <a:r>
              <a:rPr lang="ru-RU" sz="2000" dirty="0" smtClean="0"/>
              <a:t> </a:t>
            </a:r>
            <a:r>
              <a:rPr lang="ru-RU" sz="2000" dirty="0" err="1" smtClean="0"/>
              <a:t>плани</a:t>
            </a:r>
            <a:r>
              <a:rPr lang="ru-RU" sz="2000" dirty="0" smtClean="0"/>
              <a:t> </a:t>
            </a:r>
            <a:r>
              <a:rPr lang="ru-RU" sz="2000" dirty="0" err="1" smtClean="0"/>
              <a:t>навіть</a:t>
            </a:r>
            <a:r>
              <a:rPr lang="ru-RU" sz="2000" dirty="0" smtClean="0"/>
              <a:t> на </a:t>
            </a:r>
            <a:r>
              <a:rPr lang="ru-RU" sz="2000" dirty="0" err="1" smtClean="0"/>
              <a:t>вечір</a:t>
            </a:r>
            <a:r>
              <a:rPr lang="ru-RU" sz="2000" dirty="0" smtClean="0"/>
              <a:t>, а </a:t>
            </a:r>
            <a:r>
              <a:rPr lang="ru-RU" sz="2000" dirty="0" err="1" smtClean="0"/>
              <a:t>далеке</a:t>
            </a:r>
            <a:r>
              <a:rPr lang="ru-RU" sz="2000" dirty="0" smtClean="0"/>
              <a:t> </a:t>
            </a:r>
            <a:r>
              <a:rPr lang="ru-RU" sz="2000" dirty="0" err="1" smtClean="0"/>
              <a:t>невідоме</a:t>
            </a:r>
            <a:r>
              <a:rPr lang="ru-RU" sz="2000" dirty="0" smtClean="0"/>
              <a:t> </a:t>
            </a:r>
            <a:r>
              <a:rPr lang="ru-RU" sz="2000" dirty="0" err="1" smtClean="0"/>
              <a:t>майбутнє</a:t>
            </a:r>
            <a:r>
              <a:rPr lang="ru-RU" sz="2000" dirty="0" smtClean="0"/>
              <a:t> — </a:t>
            </a:r>
            <a:r>
              <a:rPr lang="ru-RU" sz="2000" dirty="0" err="1" smtClean="0"/>
              <a:t>це</a:t>
            </a:r>
            <a:r>
              <a:rPr lang="ru-RU" sz="2000" dirty="0" smtClean="0"/>
              <a:t> </a:t>
            </a:r>
            <a:r>
              <a:rPr lang="ru-RU" sz="2000" dirty="0" err="1" smtClean="0"/>
              <a:t>вже</a:t>
            </a:r>
            <a:r>
              <a:rPr lang="ru-RU" sz="2000" dirty="0" smtClean="0"/>
              <a:t> не </a:t>
            </a:r>
            <a:r>
              <a:rPr lang="ru-RU" sz="2000" dirty="0" err="1" smtClean="0"/>
              <a:t>декілька</a:t>
            </a:r>
            <a:r>
              <a:rPr lang="ru-RU" sz="2000" dirty="0" smtClean="0"/>
              <a:t> </a:t>
            </a:r>
            <a:r>
              <a:rPr lang="ru-RU" sz="2000" dirty="0" err="1" smtClean="0"/>
              <a:t>років</a:t>
            </a:r>
            <a:r>
              <a:rPr lang="ru-RU" sz="2000" dirty="0" smtClean="0"/>
              <a:t>, як колись, а </a:t>
            </a:r>
            <a:r>
              <a:rPr lang="ru-RU" sz="2000" dirty="0" err="1" smtClean="0"/>
              <a:t>декілька</a:t>
            </a:r>
            <a:r>
              <a:rPr lang="ru-RU" sz="2000" dirty="0" smtClean="0"/>
              <a:t> </a:t>
            </a:r>
            <a:r>
              <a:rPr lang="ru-RU" sz="2000" dirty="0" err="1" smtClean="0"/>
              <a:t>місяців</a:t>
            </a:r>
            <a:r>
              <a:rPr lang="ru-RU" sz="2000" dirty="0" smtClean="0"/>
              <a:t> </a:t>
            </a:r>
            <a:r>
              <a:rPr lang="ru-RU" sz="2000" dirty="0" err="1" smtClean="0"/>
              <a:t>чи</a:t>
            </a:r>
            <a:r>
              <a:rPr lang="ru-RU" sz="2000" dirty="0" smtClean="0"/>
              <a:t> </a:t>
            </a:r>
            <a:r>
              <a:rPr lang="ru-RU" sz="2000" dirty="0" err="1" smtClean="0"/>
              <a:t>навіть</a:t>
            </a:r>
            <a:r>
              <a:rPr lang="ru-RU" sz="2000" dirty="0" smtClean="0"/>
              <a:t> </a:t>
            </a:r>
            <a:r>
              <a:rPr lang="ru-RU" sz="2000" dirty="0" err="1" smtClean="0"/>
              <a:t>тижнів</a:t>
            </a:r>
            <a:r>
              <a:rPr lang="ru-RU" sz="2000" dirty="0" smtClean="0"/>
              <a:t>. </a:t>
            </a:r>
          </a:p>
          <a:p>
            <a:r>
              <a:rPr lang="ru-RU" sz="2000" dirty="0" smtClean="0"/>
              <a:t>Не </a:t>
            </a:r>
            <a:r>
              <a:rPr lang="ru-RU" sz="2000" dirty="0" err="1" smtClean="0"/>
              <a:t>тільки</a:t>
            </a:r>
            <a:r>
              <a:rPr lang="ru-RU" sz="2000" dirty="0" smtClean="0"/>
              <a:t> </a:t>
            </a:r>
            <a:r>
              <a:rPr lang="ru-RU" sz="2000" dirty="0" err="1" smtClean="0"/>
              <a:t>погані</a:t>
            </a:r>
            <a:r>
              <a:rPr lang="ru-RU" sz="2000" dirty="0" smtClean="0"/>
              <a:t> </a:t>
            </a:r>
            <a:r>
              <a:rPr lang="ru-RU" sz="2000" dirty="0" err="1" smtClean="0"/>
              <a:t>новини</a:t>
            </a:r>
            <a:r>
              <a:rPr lang="ru-RU" sz="2000" dirty="0" smtClean="0"/>
              <a:t>, </a:t>
            </a:r>
            <a:r>
              <a:rPr lang="ru-RU" sz="2000" dirty="0" err="1" smtClean="0"/>
              <a:t>але</a:t>
            </a:r>
            <a:r>
              <a:rPr lang="ru-RU" sz="2000" dirty="0" smtClean="0"/>
              <a:t> </a:t>
            </a:r>
            <a:r>
              <a:rPr lang="ru-RU" sz="2000" dirty="0" err="1" smtClean="0"/>
              <a:t>й</a:t>
            </a:r>
            <a:r>
              <a:rPr lang="ru-RU" sz="2000" dirty="0" smtClean="0"/>
              <a:t> </a:t>
            </a:r>
            <a:r>
              <a:rPr lang="ru-RU" sz="2000" dirty="0" err="1" smtClean="0"/>
              <a:t>втрата</a:t>
            </a:r>
            <a:r>
              <a:rPr lang="ru-RU" sz="2000" dirty="0" smtClean="0"/>
              <a:t> </a:t>
            </a:r>
            <a:r>
              <a:rPr lang="ru-RU" sz="2000" dirty="0" err="1" smtClean="0"/>
              <a:t>стабільності</a:t>
            </a:r>
            <a:r>
              <a:rPr lang="ru-RU" sz="2000" dirty="0" smtClean="0"/>
              <a:t> негативно </a:t>
            </a:r>
            <a:r>
              <a:rPr lang="ru-RU" sz="2000" dirty="0" err="1" smtClean="0"/>
              <a:t>впливає</a:t>
            </a:r>
            <a:r>
              <a:rPr lang="ru-RU" sz="2000" dirty="0" smtClean="0"/>
              <a:t> на нас, на наш </a:t>
            </a:r>
            <a:r>
              <a:rPr lang="ru-RU" sz="2000" dirty="0" err="1" smtClean="0"/>
              <a:t>настрій</a:t>
            </a:r>
            <a:r>
              <a:rPr lang="ru-RU" sz="2000" dirty="0" smtClean="0"/>
              <a:t> та </a:t>
            </a:r>
            <a:r>
              <a:rPr lang="ru-RU" sz="2000" dirty="0" err="1" smtClean="0"/>
              <a:t>психічне</a:t>
            </a:r>
            <a:r>
              <a:rPr lang="ru-RU" sz="2000" dirty="0" smtClean="0"/>
              <a:t> </a:t>
            </a:r>
            <a:r>
              <a:rPr lang="ru-RU" sz="2000" dirty="0" err="1" smtClean="0"/>
              <a:t>здоров’я</a:t>
            </a:r>
            <a:r>
              <a:rPr lang="ru-RU" sz="2000" dirty="0" smtClean="0"/>
              <a:t> </a:t>
            </a:r>
            <a:r>
              <a:rPr lang="ru-RU" sz="2000" dirty="0" err="1" smtClean="0"/>
              <a:t>загалом</a:t>
            </a:r>
            <a:r>
              <a:rPr lang="ru-RU" sz="2000" dirty="0" smtClean="0"/>
              <a:t>. </a:t>
            </a:r>
            <a:r>
              <a:rPr lang="ru-RU" sz="2000" dirty="0" err="1" smtClean="0"/>
              <a:t>Недарма</a:t>
            </a:r>
            <a:r>
              <a:rPr lang="ru-RU" sz="2000" dirty="0" smtClean="0"/>
              <a:t> </a:t>
            </a:r>
            <a:r>
              <a:rPr lang="ru-RU" sz="2000" dirty="0" err="1" smtClean="0"/>
              <a:t>з</a:t>
            </a:r>
            <a:r>
              <a:rPr lang="ru-RU" sz="2000" dirty="0" smtClean="0"/>
              <a:t> самого </a:t>
            </a:r>
            <a:r>
              <a:rPr lang="ru-RU" sz="2000" dirty="0" err="1" smtClean="0"/>
              <a:t>дитинства</a:t>
            </a:r>
            <a:r>
              <a:rPr lang="ru-RU" sz="2000" dirty="0" smtClean="0"/>
              <a:t> ми </a:t>
            </a:r>
            <a:r>
              <a:rPr lang="ru-RU" sz="2000" dirty="0" err="1" smtClean="0"/>
              <a:t>чуємо</a:t>
            </a:r>
            <a:r>
              <a:rPr lang="ru-RU" sz="2000" dirty="0" smtClean="0"/>
              <a:t> про те, як </a:t>
            </a:r>
            <a:r>
              <a:rPr lang="ru-RU" sz="2000" dirty="0" err="1" smtClean="0"/>
              <a:t>важливо</a:t>
            </a:r>
            <a:r>
              <a:rPr lang="ru-RU" sz="2000" dirty="0" smtClean="0"/>
              <a:t> </a:t>
            </a:r>
            <a:r>
              <a:rPr lang="ru-RU" sz="2000" dirty="0" err="1" smtClean="0"/>
              <a:t>дотримуватися</a:t>
            </a:r>
            <a:r>
              <a:rPr lang="ru-RU" sz="2000" dirty="0" smtClean="0"/>
              <a:t> </a:t>
            </a:r>
            <a:r>
              <a:rPr lang="ru-RU" sz="2000" dirty="0" err="1" smtClean="0"/>
              <a:t>чіткого</a:t>
            </a:r>
            <a:r>
              <a:rPr lang="ru-RU" sz="2000" dirty="0" smtClean="0"/>
              <a:t> </a:t>
            </a:r>
            <a:r>
              <a:rPr lang="ru-RU" sz="2000" dirty="0" err="1" smtClean="0"/>
              <a:t>розпорядку</a:t>
            </a:r>
            <a:r>
              <a:rPr lang="ru-RU" sz="2000" dirty="0" smtClean="0"/>
              <a:t> дня: </a:t>
            </a:r>
            <a:r>
              <a:rPr lang="ru-RU" sz="2000" dirty="0" err="1" smtClean="0"/>
              <a:t>прокидатися</a:t>
            </a:r>
            <a:r>
              <a:rPr lang="ru-RU" sz="2000" dirty="0" smtClean="0"/>
              <a:t>, </a:t>
            </a:r>
            <a:r>
              <a:rPr lang="ru-RU" sz="2000" dirty="0" err="1" smtClean="0"/>
              <a:t>снідати</a:t>
            </a:r>
            <a:r>
              <a:rPr lang="ru-RU" sz="2000" dirty="0" smtClean="0"/>
              <a:t>, </a:t>
            </a:r>
            <a:r>
              <a:rPr lang="ru-RU" sz="2000" dirty="0" err="1" smtClean="0"/>
              <a:t>обідати</a:t>
            </a:r>
            <a:r>
              <a:rPr lang="ru-RU" sz="2000" dirty="0" smtClean="0"/>
              <a:t> </a:t>
            </a:r>
            <a:r>
              <a:rPr lang="ru-RU" sz="2000" dirty="0" err="1" smtClean="0"/>
              <a:t>й</a:t>
            </a:r>
            <a:r>
              <a:rPr lang="ru-RU" sz="2000" dirty="0" smtClean="0"/>
              <a:t> </a:t>
            </a:r>
            <a:r>
              <a:rPr lang="ru-RU" sz="2000" dirty="0" err="1" smtClean="0"/>
              <a:t>вечеряти</a:t>
            </a:r>
            <a:r>
              <a:rPr lang="ru-RU" sz="2000" dirty="0" smtClean="0"/>
              <a:t> в один </a:t>
            </a:r>
            <a:r>
              <a:rPr lang="ru-RU" sz="2000" dirty="0" err="1" smtClean="0"/>
              <a:t>і</a:t>
            </a:r>
            <a:r>
              <a:rPr lang="ru-RU" sz="2000" dirty="0" smtClean="0"/>
              <a:t> той же час. </a:t>
            </a:r>
            <a:r>
              <a:rPr lang="ru-RU" sz="2000" dirty="0" err="1" smtClean="0"/>
              <a:t>Це</a:t>
            </a:r>
            <a:r>
              <a:rPr lang="ru-RU" sz="2000" dirty="0" smtClean="0"/>
              <a:t> не просто </a:t>
            </a:r>
            <a:r>
              <a:rPr lang="ru-RU" sz="2000" dirty="0" err="1" smtClean="0"/>
              <a:t>нудні</a:t>
            </a:r>
            <a:r>
              <a:rPr lang="ru-RU" sz="2000" dirty="0" smtClean="0"/>
              <a:t> </a:t>
            </a:r>
            <a:r>
              <a:rPr lang="ru-RU" sz="2000" dirty="0" err="1" smtClean="0"/>
              <a:t>непотрібні</a:t>
            </a:r>
            <a:r>
              <a:rPr lang="ru-RU" sz="2000" dirty="0" smtClean="0"/>
              <a:t> правила </a:t>
            </a:r>
            <a:r>
              <a:rPr lang="ru-RU" sz="2000" dirty="0" err="1" smtClean="0"/>
              <a:t>з</a:t>
            </a:r>
            <a:r>
              <a:rPr lang="ru-RU" sz="2000" dirty="0" smtClean="0"/>
              <a:t> </a:t>
            </a:r>
            <a:r>
              <a:rPr lang="ru-RU" sz="2000" dirty="0" err="1" smtClean="0"/>
              <a:t>нудних</a:t>
            </a:r>
            <a:r>
              <a:rPr lang="ru-RU" sz="2000" dirty="0" smtClean="0"/>
              <a:t> </a:t>
            </a:r>
            <a:r>
              <a:rPr lang="ru-RU" sz="2000" dirty="0" err="1" smtClean="0"/>
              <a:t>книжок</a:t>
            </a:r>
            <a:r>
              <a:rPr lang="ru-RU" sz="2000" dirty="0" smtClean="0"/>
              <a:t>. </a:t>
            </a:r>
            <a:r>
              <a:rPr lang="ru-RU" sz="2000" dirty="0" err="1" smtClean="0"/>
              <a:t>Стабільність</a:t>
            </a:r>
            <a:r>
              <a:rPr lang="ru-RU" sz="2000" dirty="0" smtClean="0"/>
              <a:t> — </a:t>
            </a:r>
            <a:r>
              <a:rPr lang="ru-RU" sz="2000" dirty="0" err="1" smtClean="0"/>
              <a:t>це</a:t>
            </a:r>
            <a:r>
              <a:rPr lang="ru-RU" sz="2000" dirty="0" smtClean="0"/>
              <a:t> опора, </a:t>
            </a:r>
            <a:r>
              <a:rPr lang="ru-RU" sz="2000" dirty="0" err="1" smtClean="0"/>
              <a:t>що</a:t>
            </a:r>
            <a:r>
              <a:rPr lang="ru-RU" sz="2000" dirty="0" smtClean="0"/>
              <a:t> </a:t>
            </a:r>
            <a:r>
              <a:rPr lang="ru-RU" sz="2000" dirty="0" err="1" smtClean="0"/>
              <a:t>допомагає</a:t>
            </a:r>
            <a:r>
              <a:rPr lang="ru-RU" sz="2000" dirty="0" smtClean="0"/>
              <a:t> нам </a:t>
            </a:r>
            <a:r>
              <a:rPr lang="ru-RU" sz="2000" dirty="0" err="1" smtClean="0"/>
              <a:t>рухатися</a:t>
            </a:r>
            <a:r>
              <a:rPr lang="ru-RU" sz="2000" dirty="0" smtClean="0"/>
              <a:t> по </a:t>
            </a:r>
            <a:r>
              <a:rPr lang="ru-RU" sz="2000" dirty="0" err="1" smtClean="0"/>
              <a:t>життю</a:t>
            </a:r>
            <a:r>
              <a:rPr lang="ru-RU" sz="2000" dirty="0" smtClean="0"/>
              <a:t> та </a:t>
            </a:r>
            <a:r>
              <a:rPr lang="ru-RU" sz="2000" dirty="0" err="1" smtClean="0"/>
              <a:t>оберігає</a:t>
            </a:r>
            <a:r>
              <a:rPr lang="ru-RU" sz="2000" dirty="0" smtClean="0"/>
              <a:t> нашу </a:t>
            </a:r>
            <a:r>
              <a:rPr lang="ru-RU" sz="2000" dirty="0" err="1" smtClean="0"/>
              <a:t>психіку</a:t>
            </a:r>
            <a:r>
              <a:rPr lang="ru-RU" sz="2000" dirty="0" smtClean="0"/>
              <a:t>. </a:t>
            </a:r>
          </a:p>
          <a:p>
            <a:r>
              <a:rPr lang="ru-RU" sz="2000" dirty="0" smtClean="0"/>
              <a:t>У </a:t>
            </a:r>
            <a:r>
              <a:rPr lang="ru-RU" sz="2000" dirty="0" err="1" smtClean="0"/>
              <a:t>теперішніх</a:t>
            </a:r>
            <a:r>
              <a:rPr lang="ru-RU" sz="2000" dirty="0" smtClean="0"/>
              <a:t> </a:t>
            </a:r>
            <a:r>
              <a:rPr lang="ru-RU" sz="2000" dirty="0" err="1" smtClean="0"/>
              <a:t>надскладних</a:t>
            </a:r>
            <a:r>
              <a:rPr lang="ru-RU" sz="2000" dirty="0" smtClean="0"/>
              <a:t> </a:t>
            </a:r>
            <a:r>
              <a:rPr lang="ru-RU" sz="2000" dirty="0" err="1" smtClean="0"/>
              <a:t>умовах</a:t>
            </a:r>
            <a:r>
              <a:rPr lang="ru-RU" sz="2000" dirty="0" smtClean="0"/>
              <a:t> ми </a:t>
            </a:r>
            <a:r>
              <a:rPr lang="ru-RU" sz="2000" dirty="0" err="1" smtClean="0"/>
              <a:t>маємо</a:t>
            </a:r>
            <a:r>
              <a:rPr lang="ru-RU" sz="2000" dirty="0" smtClean="0"/>
              <a:t> </a:t>
            </a:r>
            <a:r>
              <a:rPr lang="ru-RU" sz="2000" dirty="0" err="1" smtClean="0"/>
              <a:t>самостійно</a:t>
            </a:r>
            <a:r>
              <a:rPr lang="ru-RU" sz="2000" dirty="0" smtClean="0"/>
              <a:t> </a:t>
            </a:r>
            <a:r>
              <a:rPr lang="ru-RU" sz="2000" dirty="0" err="1" smtClean="0"/>
              <a:t>будувати</a:t>
            </a:r>
            <a:r>
              <a:rPr lang="ru-RU" sz="2000" dirty="0" smtClean="0"/>
              <a:t> </a:t>
            </a:r>
            <a:r>
              <a:rPr lang="ru-RU" sz="2000" dirty="0" err="1" smtClean="0"/>
              <a:t>власний</a:t>
            </a:r>
            <a:r>
              <a:rPr lang="ru-RU" sz="2000" dirty="0" smtClean="0"/>
              <a:t> </a:t>
            </a:r>
            <a:r>
              <a:rPr lang="ru-RU" sz="2000" dirty="0" err="1" smtClean="0"/>
              <a:t>стабільний</a:t>
            </a:r>
            <a:r>
              <a:rPr lang="ru-RU" sz="2000" dirty="0" smtClean="0"/>
              <a:t> </a:t>
            </a:r>
            <a:r>
              <a:rPr lang="ru-RU" sz="2000" dirty="0" err="1" smtClean="0"/>
              <a:t>світ</a:t>
            </a:r>
            <a:r>
              <a:rPr lang="ru-RU" sz="2000" dirty="0" smtClean="0"/>
              <a:t> — регулярно </a:t>
            </a:r>
            <a:r>
              <a:rPr lang="ru-RU" sz="2000" dirty="0" err="1" smtClean="0"/>
              <a:t>приділяти</a:t>
            </a:r>
            <a:r>
              <a:rPr lang="ru-RU" sz="2000" dirty="0" smtClean="0"/>
              <a:t> </a:t>
            </a:r>
            <a:r>
              <a:rPr lang="ru-RU" sz="2000" dirty="0" err="1" smtClean="0"/>
              <a:t>увагу</a:t>
            </a:r>
            <a:r>
              <a:rPr lang="ru-RU" sz="2000" dirty="0" smtClean="0"/>
              <a:t> </a:t>
            </a:r>
            <a:r>
              <a:rPr lang="ru-RU" sz="2000" dirty="0" err="1" smtClean="0"/>
              <a:t>найменшим</a:t>
            </a:r>
            <a:r>
              <a:rPr lang="ru-RU" sz="2000" dirty="0" smtClean="0"/>
              <a:t> та </a:t>
            </a:r>
            <a:r>
              <a:rPr lang="ru-RU" sz="2000" dirty="0" err="1" smtClean="0"/>
              <a:t>найпростішим</a:t>
            </a:r>
            <a:r>
              <a:rPr lang="ru-RU" sz="2000" dirty="0" smtClean="0"/>
              <a:t> справам. І </a:t>
            </a:r>
            <a:r>
              <a:rPr lang="ru-RU" sz="2000" dirty="0" err="1" smtClean="0"/>
              <a:t>звичайно</a:t>
            </a:r>
            <a:r>
              <a:rPr lang="ru-RU" sz="2000" dirty="0" smtClean="0"/>
              <a:t> знати </a:t>
            </a:r>
            <a:r>
              <a:rPr lang="ru-RU" sz="2000" dirty="0" err="1" smtClean="0"/>
              <a:t>свої</a:t>
            </a:r>
            <a:r>
              <a:rPr lang="ru-RU" sz="2000" dirty="0" smtClean="0"/>
              <a:t> </a:t>
            </a:r>
            <a:r>
              <a:rPr lang="ru-RU" sz="2000" dirty="0" err="1" smtClean="0"/>
              <a:t>ресурси</a:t>
            </a:r>
            <a:r>
              <a:rPr lang="ru-RU" sz="2000" dirty="0" smtClean="0"/>
              <a:t>, </a:t>
            </a:r>
            <a:r>
              <a:rPr lang="ru-RU" sz="2000" dirty="0" err="1" smtClean="0"/>
              <a:t>щоб</a:t>
            </a:r>
            <a:r>
              <a:rPr lang="ru-RU" sz="2000" dirty="0" smtClean="0"/>
              <a:t> </a:t>
            </a:r>
            <a:r>
              <a:rPr lang="ru-RU" sz="2000" dirty="0" err="1" smtClean="0"/>
              <a:t>вміти</a:t>
            </a:r>
            <a:r>
              <a:rPr lang="ru-RU" sz="2000" dirty="0" smtClean="0"/>
              <a:t> ними </a:t>
            </a:r>
            <a:r>
              <a:rPr lang="ru-RU" sz="2000" dirty="0" err="1" smtClean="0"/>
              <a:t>користуватись</a:t>
            </a:r>
            <a:r>
              <a:rPr lang="ru-RU" sz="2000" dirty="0" smtClean="0"/>
              <a:t> в </a:t>
            </a:r>
            <a:r>
              <a:rPr lang="ru-RU" sz="2000" dirty="0" err="1" smtClean="0"/>
              <a:t>потрібний</a:t>
            </a:r>
            <a:r>
              <a:rPr lang="ru-RU" sz="2000" dirty="0" smtClean="0"/>
              <a:t> момент</a:t>
            </a:r>
            <a:endParaRPr lang="ru-RU" sz="2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38138"/>
          </a:xfrm>
        </p:spPr>
        <p:txBody>
          <a:bodyPr>
            <a:normAutofit/>
          </a:bodyPr>
          <a:lstStyle/>
          <a:p>
            <a:pPr lvl="0"/>
            <a:r>
              <a:rPr lang="uk-UA" sz="24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Ресурсна  вправа «Я МАЮ, Я Є, Я МОЖУ І Я БУДУ»</a:t>
            </a:r>
            <a:r>
              <a:rPr lang="uk-UA" sz="240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uk-UA" sz="240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endParaRPr lang="uk-UA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Рисунок 3" descr="293786001.png"/>
          <p:cNvPicPr>
            <a:picLocks noChangeAspect="1"/>
          </p:cNvPicPr>
          <p:nvPr/>
        </p:nvPicPr>
        <p:blipFill>
          <a:blip r:embed="rId2" cstate="print">
            <a:lum bright="47000" contrast="-53000"/>
          </a:blip>
          <a:stretch>
            <a:fillRect/>
          </a:stretch>
        </p:blipFill>
        <p:spPr>
          <a:xfrm>
            <a:off x="0" y="1412776"/>
            <a:ext cx="9144000" cy="5445224"/>
          </a:xfrm>
          <a:prstGeom prst="rect">
            <a:avLst/>
          </a:prstGeom>
        </p:spPr>
      </p:pic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107504" y="1736522"/>
            <a:ext cx="4499992" cy="446276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Знати про власні внутрішні та зовнішні ресурси важливо, щоб вміти правильно та вчасно ними користуватися. Що робити, якщо ви потрапили у складну життєву ситуацію та відчуваєте через це стрес, або знаходитеся у стані невизначеності через події, які відбуваються навколо?</a:t>
            </a:r>
            <a:endParaRPr kumimoji="0" lang="uk-UA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Щоб потурбуватися про власне психічне здоров’я, навчіться миттєво відволікатися на думки про те, який внутрішній чи зовнішній ресурс допоможе вам бути більш стійкими до стресу.</a:t>
            </a:r>
            <a:endParaRPr kumimoji="0" lang="uk-UA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Наприклад, виконайте ресурсну просту вправу «Я МАЮ, Я Є, Я МОЖУ І Я БУДУ». Для цього візьміть папір і ручку. Потім розкрийте долоню й пальці, покладіть на аркуш паперу та обведіть руку. По черзі на кожному малюнку пальця напишіть:</a:t>
            </a:r>
            <a:endParaRPr kumimoji="0" lang="uk-UA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 кінці вправи поставте собі за виконання великий палець вгору. Періодично читайте написане, втілюйте в життя та спостерігайте за власними позитивними змінами.</a:t>
            </a:r>
            <a:endParaRPr kumimoji="0" lang="uk-UA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 descr="Психологічне-здоровя-дітей-8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4008" y="1628800"/>
            <a:ext cx="4248472" cy="4248472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 rot="453175">
            <a:off x="6804248" y="2132856"/>
            <a:ext cx="1872208" cy="417646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bliqueBottomLef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uk-UA" sz="1200" b="1" i="1" dirty="0" smtClean="0">
                <a:solidFill>
                  <a:srgbClr val="424242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На першому – «Я МАЮ» і перерахуйте імена, людей, зображення, місця, тварин, на яких ви можете покластися в підтримці.</a:t>
            </a:r>
            <a:endParaRPr lang="uk-UA" sz="1200" b="1" i="1" dirty="0" smtClean="0">
              <a:solidFill>
                <a:srgbClr val="424242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uk-UA" sz="1200" b="1" i="1" dirty="0" smtClean="0">
                <a:solidFill>
                  <a:srgbClr val="424242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На другому – «Я Є» та перерахуйте те, чим ви пишаєтеся.</a:t>
            </a:r>
            <a:endParaRPr lang="uk-UA" sz="1200" b="1" i="1" dirty="0" smtClean="0">
              <a:solidFill>
                <a:srgbClr val="424242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uk-UA" sz="1200" b="1" i="1" dirty="0" smtClean="0">
                <a:solidFill>
                  <a:srgbClr val="424242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На третьому – «Я МОЖУ» і додайте навички, вміння та діяльність, якою ви займаєтесь.</a:t>
            </a:r>
            <a:endParaRPr lang="uk-UA" sz="1200" b="1" i="1" dirty="0" smtClean="0">
              <a:solidFill>
                <a:srgbClr val="424242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uk-UA" sz="1200" b="1" i="1" dirty="0" smtClean="0">
                <a:solidFill>
                  <a:srgbClr val="424242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На четвертому – «Я БУДУ» і те, що ви робитимете, щоб заспокоїти себе у важкі часи.</a:t>
            </a:r>
            <a:endParaRPr lang="uk-UA" sz="1200" b="1" i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8" name="Прямая со стрелкой 7"/>
          <p:cNvCxnSpPr/>
          <p:nvPr/>
        </p:nvCxnSpPr>
        <p:spPr>
          <a:xfrm>
            <a:off x="4139952" y="5157192"/>
            <a:ext cx="2520280" cy="7920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38138"/>
          </a:xfrm>
        </p:spPr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Допомагаючи іншим, допомагаємо собі  </a:t>
            </a:r>
            <a:endParaRPr lang="uk-UA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Рисунок 3" descr="293786001.png"/>
          <p:cNvPicPr>
            <a:picLocks noChangeAspect="1"/>
          </p:cNvPicPr>
          <p:nvPr/>
        </p:nvPicPr>
        <p:blipFill>
          <a:blip r:embed="rId2" cstate="print">
            <a:lum bright="47000" contrast="-53000"/>
          </a:blip>
          <a:stretch>
            <a:fillRect/>
          </a:stretch>
        </p:blipFill>
        <p:spPr>
          <a:xfrm>
            <a:off x="0" y="1628800"/>
            <a:ext cx="9144000" cy="544522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sp>
        <p:nvSpPr>
          <p:cNvPr id="5" name="Прямоугольник 4"/>
          <p:cNvSpPr/>
          <p:nvPr/>
        </p:nvSpPr>
        <p:spPr>
          <a:xfrm>
            <a:off x="107504" y="1772816"/>
            <a:ext cx="8856984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uk-UA" sz="1200" dirty="0" smtClean="0"/>
          </a:p>
          <a:p>
            <a:r>
              <a:rPr lang="uk-UA" sz="1600" dirty="0" smtClean="0"/>
              <a:t>За останній час ми бачили багато болю, який неможливо осягнути, але попри все, в ці найтемніші часи ми бачимо і неймовірні прояви людяності та світла. Сьогодні нас усіх об’єднує готовність допомагати близьким та незнайомцям, підтримувати й тих, хто поруч, і тих, хто за тисячі кілометрів. Волонтери доставляють ліки в місця, куди, здавалося б, неможливо потрапити, люди, яких ми бачимо вперше в житті, дають </a:t>
            </a:r>
            <a:r>
              <a:rPr lang="uk-UA" sz="1600" dirty="0" err="1" smtClean="0"/>
              <a:t>прихисток</a:t>
            </a:r>
            <a:r>
              <a:rPr lang="uk-UA" sz="1600" dirty="0" smtClean="0"/>
              <a:t>, а підлітки плетуть маскувальні сітки.</a:t>
            </a:r>
          </a:p>
          <a:p>
            <a:r>
              <a:rPr lang="uk-UA" sz="1600" dirty="0" smtClean="0"/>
              <a:t>Допомагаючи іншим, у такий спосіб ми підтримуємо і себе, стаємо більш щасливими та знаходимо сенс жити далі. Допомога людям дає нам можливість регулювати власні емоції, зменшує симптоми депресії та покращує емоційне самопочуття, а соціальна активність посилює відчуття спорідненості з іншими. Усвідомлення ж власних добрих справ може підвищити почуття оптимізму та задоволення. Крім того, добрі вчинки заохочують інших долучатися до допомоги.</a:t>
            </a:r>
          </a:p>
          <a:p>
            <a:r>
              <a:rPr lang="uk-UA" sz="1600" dirty="0" smtClean="0"/>
              <a:t>Але не забувай, що доброта має починатися з доброти й до себе. Якщо ти почуваєш себе знесиленим, ймовірно, зараз час зробити крок назад та потурбуватися про власне фізичне та психічне здоров’я.</a:t>
            </a:r>
          </a:p>
          <a:p>
            <a:r>
              <a:rPr lang="uk-UA" sz="1600" dirty="0" smtClean="0"/>
              <a:t>Починати з того, що точно під силу. Пам’ятай, що допомога — це не тільки віддати всі свої накопичення, не залишивши гроші на їжу, чи організувати великий волонтерський штаб. Провести урок англійської для дітей, з якими ти знаходишся в укритті, поширити допис волонтерів, що потребують допомоги, або просто обійняти того, кому потрібна підтримка — це вже неоціненна допомога. У ситуації, в якій ми всі опинилися, навіть маленький крок назустріч іншим примножує добро та наближає перемогу. </a:t>
            </a:r>
            <a:endParaRPr lang="uk-UA" sz="16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640960" cy="1138138"/>
          </a:xfrm>
        </p:spPr>
        <p:txBody>
          <a:bodyPr>
            <a:normAutofit fontScale="90000"/>
          </a:bodyPr>
          <a:lstStyle/>
          <a:p>
            <a:r>
              <a:rPr lang="uk-UA" sz="40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Підтримуючи інших - підтримуємо </a:t>
            </a:r>
            <a:r>
              <a:rPr lang="uk-UA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себе</a:t>
            </a:r>
            <a:endParaRPr lang="uk-UA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Рисунок 3" descr="293786001.png"/>
          <p:cNvPicPr>
            <a:picLocks noChangeAspect="1"/>
          </p:cNvPicPr>
          <p:nvPr/>
        </p:nvPicPr>
        <p:blipFill>
          <a:blip r:embed="rId2" cstate="print">
            <a:lum bright="47000" contrast="-53000"/>
          </a:blip>
          <a:stretch>
            <a:fillRect/>
          </a:stretch>
        </p:blipFill>
        <p:spPr>
          <a:xfrm>
            <a:off x="0" y="1412776"/>
            <a:ext cx="9144000" cy="5445224"/>
          </a:xfrm>
          <a:prstGeom prst="rect">
            <a:avLst/>
          </a:prstGeom>
        </p:spPr>
      </p:pic>
      <p:pic>
        <p:nvPicPr>
          <p:cNvPr id="5" name="Рисунок 4" descr="27.11-1024x576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504" y="1556792"/>
            <a:ext cx="4608512" cy="1728192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8144" y="1628800"/>
            <a:ext cx="3096344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87824" y="3356992"/>
            <a:ext cx="2808312" cy="337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Рисунок 6" descr="images - 2023-09-28T215206.370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156176" y="5114925"/>
            <a:ext cx="2619375" cy="1743075"/>
          </a:xfrm>
          <a:prstGeom prst="rect">
            <a:avLst/>
          </a:prstGeom>
        </p:spPr>
      </p:pic>
      <p:pic>
        <p:nvPicPr>
          <p:cNvPr id="8" name="Рисунок 7" descr="images - 2023-09-28T215022.323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51520" y="3789040"/>
            <a:ext cx="2581275" cy="2304256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6130"/>
          </a:xfrm>
        </p:spPr>
        <p:txBody>
          <a:bodyPr>
            <a:normAutofit fontScale="90000"/>
          </a:bodyPr>
          <a:lstStyle/>
          <a:p>
            <a:pPr lvl="0"/>
            <a:r>
              <a:rPr lang="uk-UA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Вправа </a:t>
            </a:r>
            <a:r>
              <a:rPr lang="uk-UA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“Лимони”</a:t>
            </a:r>
            <a:r>
              <a:rPr lang="uk-UA" sz="8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uk-UA" sz="8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</a:br>
            <a:endParaRPr lang="uk-UA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Рисунок 3" descr="293786001.png"/>
          <p:cNvPicPr>
            <a:picLocks noChangeAspect="1"/>
          </p:cNvPicPr>
          <p:nvPr/>
        </p:nvPicPr>
        <p:blipFill>
          <a:blip r:embed="rId2" cstate="print">
            <a:lum bright="47000" contrast="-53000"/>
          </a:blip>
          <a:stretch>
            <a:fillRect/>
          </a:stretch>
        </p:blipFill>
        <p:spPr>
          <a:xfrm>
            <a:off x="0" y="1412776"/>
            <a:ext cx="9144000" cy="5445224"/>
          </a:xfrm>
          <a:prstGeom prst="rect">
            <a:avLst/>
          </a:prstGeom>
        </p:spPr>
      </p:pic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4067944" y="4172094"/>
            <a:ext cx="468052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3491880" y="1414589"/>
            <a:ext cx="5400600" cy="538609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uk-UA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Події, які зараз відбуваються з нами, викликають різні почуття. І ці почуття не завжди хороші. Іноді ми можемо відчувати злість або навіть гнів, через які втрачаємо контроль над собою та здатні на необдумані вчинки.</a:t>
            </a:r>
            <a:endParaRPr kumimoji="0" lang="uk-UA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Зняти злість, напругу чи позбутись інших негативних емоцій допоможе проста вправа «Лимони»:</a:t>
            </a:r>
            <a:endParaRPr kumimoji="0" lang="uk-UA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rgbClr val="424242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Уявіть, ніби ви підходите до дерева та зриваєте два лимони, по одному кожною рукою.</a:t>
            </a:r>
            <a:endParaRPr kumimoji="0" lang="uk-UA" sz="1600" b="0" i="0" u="none" strike="noStrike" cap="none" normalizeH="0" baseline="0" dirty="0" smtClean="0">
              <a:ln>
                <a:noFill/>
              </a:ln>
              <a:solidFill>
                <a:srgbClr val="424242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rgbClr val="424242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Подумки помістіть в сік цих лимонів всі свої емоції, які Вам зараз заважають.</a:t>
            </a:r>
            <a:endParaRPr kumimoji="0" lang="uk-UA" sz="1600" b="0" i="0" u="none" strike="noStrike" cap="none" normalizeH="0" baseline="0" dirty="0" smtClean="0">
              <a:ln>
                <a:noFill/>
              </a:ln>
              <a:solidFill>
                <a:srgbClr val="424242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rgbClr val="424242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Міцно стисніть лимони в руках і уявіть як вичавлюєте сік. Стискайте ще, і ще, доки не втомляться руки.</a:t>
            </a:r>
            <a:endParaRPr kumimoji="0" lang="uk-UA" sz="1600" b="0" i="0" u="none" strike="noStrike" cap="none" normalizeH="0" baseline="0" dirty="0" smtClean="0">
              <a:ln>
                <a:noFill/>
              </a:ln>
              <a:solidFill>
                <a:srgbClr val="424242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rgbClr val="424242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Тепер киньте уявні лимони на підлогу та розслабте руки.</a:t>
            </a:r>
            <a:endParaRPr kumimoji="0" lang="uk-UA" sz="1600" b="0" i="0" u="none" strike="noStrike" cap="none" normalizeH="0" baseline="0" dirty="0" smtClean="0">
              <a:ln>
                <a:noFill/>
              </a:ln>
              <a:solidFill>
                <a:srgbClr val="424242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rgbClr val="424242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Повторюйте зривати та чавити лимони, доки соку не набереться на склянку лимонаду.</a:t>
            </a:r>
            <a:endParaRPr kumimoji="0" lang="uk-UA" sz="1600" b="0" i="0" u="none" strike="noStrike" cap="none" normalizeH="0" baseline="0" dirty="0" smtClean="0">
              <a:ln>
                <a:noFill/>
              </a:ln>
              <a:solidFill>
                <a:srgbClr val="424242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rgbClr val="424242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Після останнього стискання та кидка лимонів обтрусіть руки, щоб розслабитися</a:t>
            </a:r>
            <a:r>
              <a:rPr kumimoji="0" lang="uk-UA" sz="1000" b="0" i="0" u="none" strike="noStrike" cap="none" normalizeH="0" baseline="0" dirty="0" smtClean="0">
                <a:ln>
                  <a:noFill/>
                </a:ln>
                <a:solidFill>
                  <a:srgbClr val="424242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uk-UA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 descr="images - 2023-09-29T130747.34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1844824"/>
            <a:ext cx="2619375" cy="1743075"/>
          </a:xfrm>
          <a:prstGeom prst="rect">
            <a:avLst/>
          </a:prstGeom>
        </p:spPr>
      </p:pic>
      <p:pic>
        <p:nvPicPr>
          <p:cNvPr id="7" name="Рисунок 6" descr="Без названия (61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3528" y="3933056"/>
            <a:ext cx="2863205" cy="2592288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38138"/>
          </a:xfrm>
        </p:spPr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Інформаційна гігієна</a:t>
            </a:r>
            <a:r>
              <a:rPr lang="uk-UA" dirty="0" smtClean="0">
                <a:solidFill>
                  <a:srgbClr val="00B050"/>
                </a:solidFill>
              </a:rPr>
              <a:t/>
            </a:r>
            <a:br>
              <a:rPr lang="uk-UA" dirty="0" smtClean="0">
                <a:solidFill>
                  <a:srgbClr val="00B050"/>
                </a:solidFill>
              </a:rPr>
            </a:br>
            <a:endParaRPr lang="uk-UA" dirty="0">
              <a:solidFill>
                <a:srgbClr val="00B050"/>
              </a:solidFill>
            </a:endParaRPr>
          </a:p>
        </p:txBody>
      </p:sp>
      <p:pic>
        <p:nvPicPr>
          <p:cNvPr id="4" name="Рисунок 3" descr="293786001.png"/>
          <p:cNvPicPr>
            <a:picLocks noChangeAspect="1"/>
          </p:cNvPicPr>
          <p:nvPr/>
        </p:nvPicPr>
        <p:blipFill>
          <a:blip r:embed="rId2" cstate="print">
            <a:lum bright="47000" contrast="-53000"/>
          </a:blip>
          <a:stretch>
            <a:fillRect/>
          </a:stretch>
        </p:blipFill>
        <p:spPr>
          <a:xfrm>
            <a:off x="0" y="1412776"/>
            <a:ext cx="9144000" cy="544522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sp>
        <p:nvSpPr>
          <p:cNvPr id="5" name="Прямоугольник 4"/>
          <p:cNvSpPr/>
          <p:nvPr/>
        </p:nvSpPr>
        <p:spPr>
          <a:xfrm>
            <a:off x="179512" y="1628800"/>
            <a:ext cx="878497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/>
              <a:t>Бути в курсі того, що відбувається — дуже важливо. Розповсюджувати інформацію — дуже важливо. Але, можливо, ти помічав/</a:t>
            </a:r>
            <a:r>
              <a:rPr lang="uk-UA" dirty="0" err="1" smtClean="0"/>
              <a:t>ла</a:t>
            </a:r>
            <a:r>
              <a:rPr lang="uk-UA" dirty="0" smtClean="0"/>
              <a:t> за собою, що впродовж одного дня вже вп’яте читаєш одну й ту саму новину, але різними словами? Навряд чи одні й ті ж страшні подробиці, які ти бачиш в шести різних Телеграм каналах допоможуть краще розібратися в ситуації або допоможуть щось змінити.</a:t>
            </a:r>
          </a:p>
          <a:p>
            <a:r>
              <a:rPr lang="uk-UA" dirty="0" smtClean="0"/>
              <a:t>Інформаційна гігієна дуже важлива для збереження психічного здоров’я. Крім того, постійне споживання новин може викликати й фізичні симптоми, наприклад, втому чи проблеми зі сном.</a:t>
            </a:r>
          </a:p>
        </p:txBody>
      </p:sp>
      <p:pic>
        <p:nvPicPr>
          <p:cNvPr id="7" name="Рисунок 6" descr="images - 2023-09-28T205400.78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7584" y="4005064"/>
            <a:ext cx="3240360" cy="216024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8064" y="3665612"/>
            <a:ext cx="2695575" cy="31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296144"/>
          </a:xfrm>
        </p:spPr>
        <p:txBody>
          <a:bodyPr>
            <a:normAutofit fontScale="90000"/>
          </a:bodyPr>
          <a:lstStyle/>
          <a:p>
            <a:r>
              <a:rPr lang="uk-UA" sz="36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Як бути поінформованим та вберегти своє психічне здоров’я?</a:t>
            </a:r>
            <a:r>
              <a:rPr lang="uk-UA" dirty="0" smtClean="0"/>
              <a:t/>
            </a:r>
            <a:br>
              <a:rPr lang="uk-UA" dirty="0" smtClean="0"/>
            </a:br>
            <a:endParaRPr lang="uk-UA" dirty="0"/>
          </a:p>
        </p:txBody>
      </p:sp>
      <p:pic>
        <p:nvPicPr>
          <p:cNvPr id="4" name="Рисунок 3" descr="293786001.png"/>
          <p:cNvPicPr>
            <a:picLocks noChangeAspect="1"/>
          </p:cNvPicPr>
          <p:nvPr/>
        </p:nvPicPr>
        <p:blipFill>
          <a:blip r:embed="rId2" cstate="print">
            <a:lum bright="47000" contrast="-53000"/>
          </a:blip>
          <a:stretch>
            <a:fillRect/>
          </a:stretch>
        </p:blipFill>
        <p:spPr>
          <a:xfrm>
            <a:off x="0" y="1412776"/>
            <a:ext cx="9144000" cy="544522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95536" y="1484784"/>
            <a:ext cx="8478688" cy="480131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b="1" dirty="0" smtClean="0"/>
              <a:t>Проаналізуй підписки. </a:t>
            </a:r>
            <a:r>
              <a:rPr lang="uk-UA" dirty="0" smtClean="0"/>
              <a:t>Чи дійсно тобі потрібно стільки джерел, що передруковують одну й ту ж інформацію? Чи є серед цих джерел — офіційні, перевірені ресурси? Чи відчуваєш ти себе поінформованим/</a:t>
            </a:r>
            <a:r>
              <a:rPr lang="uk-UA" dirty="0" err="1" smtClean="0"/>
              <a:t>ою</a:t>
            </a:r>
            <a:r>
              <a:rPr lang="uk-UA" dirty="0" smtClean="0"/>
              <a:t> і, можливо, навіть більш спокійним/</a:t>
            </a:r>
            <a:r>
              <a:rPr lang="uk-UA" dirty="0" err="1" smtClean="0"/>
              <a:t>ою</a:t>
            </a:r>
            <a:r>
              <a:rPr lang="uk-UA" dirty="0" smtClean="0"/>
              <a:t> після перегляду конкретних Телеграм каналів, або ж, навпаки, панікуєш та помічаєш стрімке погіршення настрою?</a:t>
            </a:r>
          </a:p>
          <a:p>
            <a:r>
              <a:rPr lang="uk-UA" b="1" dirty="0" smtClean="0"/>
              <a:t>Мінімізуй час, який проводиш за новинами.</a:t>
            </a:r>
            <a:r>
              <a:rPr lang="uk-UA" dirty="0" smtClean="0"/>
              <a:t> Ми знаємо, як важко змусити себе не читати новини 24/7, але обмежувати себе варто. Почни з малого: наприклад, не відкривай Телеграм одразу після того, як прокинувся/</a:t>
            </a:r>
            <a:r>
              <a:rPr lang="uk-UA" dirty="0" err="1" smtClean="0"/>
              <a:t>лась</a:t>
            </a:r>
            <a:r>
              <a:rPr lang="uk-UA" dirty="0" smtClean="0"/>
              <a:t>. Першу годину свого дня присвяти собі.</a:t>
            </a:r>
          </a:p>
          <a:p>
            <a:r>
              <a:rPr lang="uk-UA" b="1" dirty="0" smtClean="0"/>
              <a:t>Після перегляду новин зроби щось для себе приємне.</a:t>
            </a:r>
            <a:r>
              <a:rPr lang="uk-UA" dirty="0" smtClean="0"/>
              <a:t> Щоб допомогти собі боротися з почуттям страху, тривоги та занепокоєння, які часто супроводжують негативні новини, відразу після їх перегляду зателефонуй другу, випий чаю або подивись серіал.</a:t>
            </a:r>
          </a:p>
          <a:p>
            <a:r>
              <a:rPr lang="uk-UA" b="1" dirty="0" smtClean="0"/>
              <a:t>Намагайся фокусуватися на позитиві.</a:t>
            </a:r>
            <a:r>
              <a:rPr lang="uk-UA" dirty="0" smtClean="0"/>
              <a:t> Ми бачимо відео з нашими героями, волонтерами та простими людьми, що допомагають одне одному. Навіть під час війни з’являється багато позитивних новин, які повертають нам віру в людяність та майбутнє.</a:t>
            </a:r>
            <a:endParaRPr lang="uk-UA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38138"/>
          </a:xfrm>
        </p:spPr>
        <p:txBody>
          <a:bodyPr/>
          <a:lstStyle/>
          <a:p>
            <a:r>
              <a:rPr lang="uk-UA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Прості кроки ментальності</a:t>
            </a:r>
            <a:endParaRPr lang="uk-UA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Рисунок 3" descr="293786001.png"/>
          <p:cNvPicPr>
            <a:picLocks noChangeAspect="1"/>
          </p:cNvPicPr>
          <p:nvPr/>
        </p:nvPicPr>
        <p:blipFill>
          <a:blip r:embed="rId2" cstate="print">
            <a:lum bright="47000" contrast="-53000"/>
          </a:blip>
          <a:stretch>
            <a:fillRect/>
          </a:stretch>
        </p:blipFill>
        <p:spPr>
          <a:xfrm>
            <a:off x="0" y="1412776"/>
            <a:ext cx="9144000" cy="5445224"/>
          </a:xfrm>
          <a:prstGeom prst="rect">
            <a:avLst/>
          </a:prstGeom>
        </p:spPr>
      </p:pic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628800"/>
            <a:ext cx="8496944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38138"/>
          </a:xfrm>
        </p:spPr>
        <p:txBody>
          <a:bodyPr>
            <a:normAutofit fontScale="90000"/>
          </a:bodyPr>
          <a:lstStyle/>
          <a:p>
            <a:pPr lvl="0"/>
            <a:r>
              <a:rPr lang="uk-UA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Вправа «Амулет спокою»</a:t>
            </a:r>
            <a:r>
              <a:rPr lang="uk-UA" sz="8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uk-UA" sz="8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</a:br>
            <a:endParaRPr lang="uk-UA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Рисунок 3" descr="293786001.png"/>
          <p:cNvPicPr>
            <a:picLocks noChangeAspect="1"/>
          </p:cNvPicPr>
          <p:nvPr/>
        </p:nvPicPr>
        <p:blipFill>
          <a:blip r:embed="rId2" cstate="print">
            <a:lum bright="47000" contrast="-53000"/>
          </a:blip>
          <a:stretch>
            <a:fillRect/>
          </a:stretch>
        </p:blipFill>
        <p:spPr>
          <a:xfrm>
            <a:off x="0" y="1412776"/>
            <a:ext cx="9144000" cy="5445224"/>
          </a:xfrm>
          <a:prstGeom prst="rect">
            <a:avLst/>
          </a:prstGeom>
        </p:spPr>
      </p:pic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107504" y="1556792"/>
            <a:ext cx="4680520" cy="440120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Щоб угамувати хвилювання, знайдіть собі амулет спокою. Це предмет, який вміщується на долоні та з яким пов’язані певні приємні спогади.</a:t>
            </a:r>
            <a:endParaRPr kumimoji="0" lang="uk-UA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Візьміть амулет. Можна заплющити очі. Амулет потрібно тримати міцно, наче руку близької людини. Згадуйте </a:t>
            </a:r>
            <a:r>
              <a:rPr lang="uk-UA" sz="2000" dirty="0" err="1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тонй</a:t>
            </a:r>
            <a:r>
              <a:rPr lang="uk-UA" sz="2000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самий приємний момент, до найменших деталей. Перенесіться думками в той день.</a:t>
            </a:r>
            <a:endParaRPr kumimoji="0" lang="uk-UA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Потім можете подумати про сам амулет. Описати подумки його форму, температуру. Це має повернути вас в норму.</a:t>
            </a:r>
            <a:endParaRPr kumimoji="0" lang="uk-UA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 descr="images - 2023-09-29T131113.04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8114534">
            <a:off x="5794348" y="2238312"/>
            <a:ext cx="2590800" cy="1773887"/>
          </a:xfrm>
          <a:prstGeom prst="rect">
            <a:avLst/>
          </a:prstGeom>
        </p:spPr>
      </p:pic>
      <p:pic>
        <p:nvPicPr>
          <p:cNvPr id="6" name="Рисунок 5" descr="images - 2023-09-29T131047.67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20072" y="4149080"/>
            <a:ext cx="3528392" cy="2232248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080120"/>
          </a:xfrm>
        </p:spPr>
        <p:txBody>
          <a:bodyPr>
            <a:normAutofit fontScale="90000"/>
          </a:bodyPr>
          <a:lstStyle/>
          <a:p>
            <a:pPr lvl="0"/>
            <a:r>
              <a:rPr lang="uk-UA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uk-UA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uk-UA" sz="40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Пам’ятайте, все починається з </a:t>
            </a:r>
            <a:r>
              <a:rPr lang="uk-UA" sz="4000" b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нас </a:t>
            </a:r>
            <a:endParaRPr lang="uk-UA" sz="4000" b="1" dirty="0"/>
          </a:p>
        </p:txBody>
      </p:sp>
      <p:pic>
        <p:nvPicPr>
          <p:cNvPr id="4" name="Рисунок 3" descr="293786001.png"/>
          <p:cNvPicPr>
            <a:picLocks noChangeAspect="1"/>
          </p:cNvPicPr>
          <p:nvPr/>
        </p:nvPicPr>
        <p:blipFill>
          <a:blip r:embed="rId2" cstate="print">
            <a:lum bright="47000" contrast="-53000"/>
          </a:blip>
          <a:stretch>
            <a:fillRect/>
          </a:stretch>
        </p:blipFill>
        <p:spPr>
          <a:xfrm>
            <a:off x="0" y="1412776"/>
            <a:ext cx="9144000" cy="5445224"/>
          </a:xfrm>
          <a:prstGeom prst="rect">
            <a:avLst/>
          </a:prstGeom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683568" y="3342177"/>
            <a:ext cx="7272808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000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Пам’ятайте, все починається з нас!</a:t>
            </a:r>
            <a:endParaRPr kumimoji="0" lang="uk-UA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000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Турбота про себе – важлива складова психічного здоров’я. Вона допомагає нам самостійно протистояти негативним факторам, яких на сьогодні чимало, та знаходити способи подолання хвилювань, тривоги чи навіть тривалого стресу.</a:t>
            </a:r>
            <a:endParaRPr kumimoji="0" lang="uk-U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 descr="169472596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1844824"/>
            <a:ext cx="7848872" cy="4896544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899592" y="1628800"/>
            <a:ext cx="7128792" cy="144016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1600" b="1" dirty="0" smtClean="0">
                <a:solidFill>
                  <a:srgbClr val="252525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Турбота про себе – важлива складова психічного здоров’я. Вона допомагає нам самостійно протистояти негативним факторам, яких на сьогодні чимало, та знаходити способи подолання хвилювань, тривоги чи навіть тривалого стресу</a:t>
            </a:r>
            <a:r>
              <a:rPr lang="uk-UA" sz="1000" b="1" dirty="0" smtClean="0">
                <a:solidFill>
                  <a:srgbClr val="252525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lang="uk-UA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uk-UA" sz="1000" dirty="0" smtClean="0">
              <a:solidFill>
                <a:schemeClr val="accent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38138"/>
          </a:xfrm>
        </p:spPr>
        <p:txBody>
          <a:bodyPr>
            <a:normAutofit fontScale="90000"/>
          </a:bodyPr>
          <a:lstStyle/>
          <a:p>
            <a:pPr lvl="0"/>
            <a:r>
              <a:rPr lang="ru-RU" sz="4000" b="1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Вправа</a:t>
            </a:r>
            <a:r>
              <a:rPr lang="ru-RU" sz="40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 «</a:t>
            </a:r>
            <a:r>
              <a:rPr lang="ru-RU" sz="4000" b="1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Асоціації</a:t>
            </a:r>
            <a:r>
              <a:rPr lang="ru-RU" sz="40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4000" b="1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</a:t>
            </a:r>
            <a:r>
              <a:rPr lang="ru-RU" sz="40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4000" b="1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іграшкою</a:t>
            </a:r>
            <a:r>
              <a:rPr lang="ru-RU" sz="40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»</a:t>
            </a:r>
            <a:r>
              <a:rPr lang="uk-UA" sz="40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uk-UA" sz="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uk-UA" sz="800" dirty="0" smtClean="0">
                <a:latin typeface="Arial" pitchFamily="34" charset="0"/>
                <a:cs typeface="Arial" pitchFamily="34" charset="0"/>
              </a:rPr>
            </a:br>
            <a:endParaRPr lang="uk-UA" dirty="0"/>
          </a:p>
        </p:txBody>
      </p:sp>
      <p:pic>
        <p:nvPicPr>
          <p:cNvPr id="4" name="Рисунок 3" descr="293786001.png"/>
          <p:cNvPicPr>
            <a:picLocks noChangeAspect="1"/>
          </p:cNvPicPr>
          <p:nvPr/>
        </p:nvPicPr>
        <p:blipFill>
          <a:blip r:embed="rId2" cstate="print">
            <a:lum bright="47000" contrast="-53000"/>
          </a:blip>
          <a:stretch>
            <a:fillRect/>
          </a:stretch>
        </p:blipFill>
        <p:spPr>
          <a:xfrm>
            <a:off x="0" y="1556792"/>
            <a:ext cx="9144000" cy="5405780"/>
          </a:xfrm>
          <a:prstGeom prst="rect">
            <a:avLst/>
          </a:prstGeom>
        </p:spPr>
      </p:pic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179512" y="1647234"/>
            <a:ext cx="8784976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Мета: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виявлення  емоційного стану учасників, зняття емоційної напруги, сприяння емоційному зближенню учасників. </a:t>
            </a:r>
            <a:endParaRPr kumimoji="0" lang="uk-UA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Хід.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Психолог  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показує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 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непрозорий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пакет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м'якими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іграшками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 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пропонує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по колу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дістати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на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дотик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будь-яку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іграшку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подумати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про те,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чим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ця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іграшка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схожа на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нього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endParaRPr kumimoji="0" lang="uk-UA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Обговорення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</a:t>
            </a:r>
            <a:endParaRPr kumimoji="0" lang="uk-UA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   Чим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іграшка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схожа на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учасника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?</a:t>
            </a:r>
            <a:endParaRPr kumimoji="0" lang="uk-UA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   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Які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якості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вам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подобаються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у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цій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іграшці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?</a:t>
            </a:r>
            <a:endParaRPr kumimoji="0" lang="uk-UA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</a:t>
            </a:r>
            <a:r>
              <a:rPr lang="uk-UA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Який в неї емоційний стан? </a:t>
            </a:r>
            <a:endParaRPr kumimoji="0" lang="uk-UA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 </a:t>
            </a: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Пропоную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вам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описати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емоційно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благополучну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людину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Яка вона?</a:t>
            </a:r>
            <a:endParaRPr kumimoji="0" lang="uk-UA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-</a:t>
            </a:r>
            <a:r>
              <a:rPr kumimoji="0" lang="uk-UA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якими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критеріями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можна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визначити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«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емоційне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благополуччя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? </a:t>
            </a:r>
            <a:endParaRPr kumimoji="0" lang="uk-UA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Висновок: 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агалом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ми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вами назвали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основні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критерії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емоційного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благополуччя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людини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</a:t>
            </a:r>
            <a:endParaRPr kumimoji="0" lang="uk-UA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*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впевненість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собі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;</a:t>
            </a:r>
            <a:endParaRPr kumimoji="0" lang="uk-UA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*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отримання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задоволення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від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життя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;</a:t>
            </a:r>
            <a:endParaRPr kumimoji="0" lang="uk-UA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*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задоволеність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життям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роботою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;</a:t>
            </a:r>
            <a:endParaRPr kumimoji="0" lang="uk-UA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*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гарний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настрій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;</a:t>
            </a:r>
            <a:endParaRPr kumimoji="0" lang="uk-UA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*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здоров'я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;</a:t>
            </a:r>
            <a:endParaRPr kumimoji="0" lang="uk-UA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*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працездатність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 descr="images - 2023-09-28T215258.1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55976" y="4869160"/>
            <a:ext cx="3168352" cy="1855093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38138"/>
          </a:xfrm>
        </p:spPr>
        <p:txBody>
          <a:bodyPr/>
          <a:lstStyle/>
          <a:p>
            <a:r>
              <a:rPr lang="uk-UA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Правила роботи в групі</a:t>
            </a:r>
            <a:endParaRPr lang="uk-UA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Рисунок 3" descr="293786001.png"/>
          <p:cNvPicPr>
            <a:picLocks noChangeAspect="1"/>
          </p:cNvPicPr>
          <p:nvPr/>
        </p:nvPicPr>
        <p:blipFill>
          <a:blip r:embed="rId2" cstate="print">
            <a:lum bright="47000" contrast="-53000"/>
          </a:blip>
          <a:stretch>
            <a:fillRect/>
          </a:stretch>
        </p:blipFill>
        <p:spPr>
          <a:xfrm>
            <a:off x="0" y="1412776"/>
            <a:ext cx="9144000" cy="5445224"/>
          </a:xfrm>
          <a:prstGeom prst="rect">
            <a:avLst/>
          </a:prstGeom>
        </p:spPr>
      </p:pic>
      <p:pic>
        <p:nvPicPr>
          <p:cNvPr id="5" name="Рисунок 4" descr="020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1628800"/>
            <a:ext cx="8496944" cy="511256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38138"/>
          </a:xfrm>
        </p:spPr>
        <p:txBody>
          <a:bodyPr/>
          <a:lstStyle/>
          <a:p>
            <a:r>
              <a:rPr lang="uk-UA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Ментальне здоров’я</a:t>
            </a:r>
            <a:endParaRPr lang="uk-UA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Рисунок 3" descr="293786001.png"/>
          <p:cNvPicPr>
            <a:picLocks noChangeAspect="1"/>
          </p:cNvPicPr>
          <p:nvPr/>
        </p:nvPicPr>
        <p:blipFill>
          <a:blip r:embed="rId2" cstate="print">
            <a:lum bright="47000" contrast="-53000"/>
          </a:blip>
          <a:stretch>
            <a:fillRect/>
          </a:stretch>
        </p:blipFill>
        <p:spPr>
          <a:xfrm>
            <a:off x="108520" y="1412776"/>
            <a:ext cx="9035480" cy="5445224"/>
          </a:xfrm>
          <a:prstGeom prst="rect">
            <a:avLst/>
          </a:prstGeom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79512" y="1556792"/>
            <a:ext cx="5328592" cy="223138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100" b="0" i="0" u="none" strike="noStrike" cap="none" normalizeH="0" baseline="0" dirty="0" smtClean="0">
                <a:ln>
                  <a:noFill/>
                </a:ln>
                <a:solidFill>
                  <a:srgbClr val="050505"/>
                </a:solidFill>
                <a:effectLst/>
                <a:latin typeface="inherit"/>
                <a:cs typeface="Segoe UI Historic" pitchFamily="34" charset="0"/>
              </a:rPr>
              <a:t>  </a:t>
            </a:r>
            <a:r>
              <a:rPr kumimoji="0" lang="uk-UA" sz="900" b="0" i="0" u="none" strike="noStrike" cap="none" normalizeH="0" baseline="0" dirty="0" smtClean="0">
                <a:ln>
                  <a:noFill/>
                </a:ln>
                <a:solidFill>
                  <a:srgbClr val="050505"/>
                </a:solidFill>
                <a:effectLst/>
                <a:latin typeface="inherit"/>
                <a:cs typeface="Segoe UI Historic" pitchFamily="34" charset="0"/>
              </a:rPr>
              <a:t> </a:t>
            </a:r>
            <a:endParaRPr kumimoji="0" lang="uk-UA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600" b="0" i="0" u="none" strike="noStrike" cap="none" normalizeH="0" baseline="0" dirty="0" smtClean="0">
              <a:ln>
                <a:noFill/>
              </a:ln>
              <a:solidFill>
                <a:srgbClr val="050505"/>
              </a:solidFill>
              <a:effectLst/>
              <a:latin typeface="Segoe UI Historic" pitchFamily="34" charset="0"/>
              <a:cs typeface="Segoe UI Historic" pitchFamily="34" charset="0"/>
            </a:endParaRPr>
          </a:p>
          <a:p>
            <a:pPr marL="0" marR="0" lvl="0" indent="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rgbClr val="050505"/>
                </a:solidFill>
                <a:effectLst/>
                <a:latin typeface="inherit"/>
                <a:cs typeface="Segoe UI Historic" pitchFamily="34" charset="0"/>
              </a:rPr>
              <a:t>   Саме емоційне благополуччя і є основою ментального здоров’я людини.</a:t>
            </a:r>
          </a:p>
          <a:p>
            <a:pPr marL="0" marR="0" lvl="0" indent="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sz="1600" dirty="0" smtClean="0">
                <a:solidFill>
                  <a:srgbClr val="050505"/>
                </a:solidFill>
                <a:latin typeface="inherit"/>
                <a:cs typeface="Segoe UI Historic" pitchFamily="34" charset="0"/>
              </a:rPr>
              <a:t>Але, коли ви почули, що сьогодні День ментального здоров’я, у більшості з вас виникли асоціації,  що це дрібниці, про які ще зарано думати. </a:t>
            </a:r>
          </a:p>
          <a:p>
            <a:pPr marL="0" marR="0" lvl="0" indent="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rgbClr val="050505"/>
                </a:solidFill>
                <a:effectLst/>
                <a:latin typeface="inherit"/>
                <a:cs typeface="Segoe UI Historic" pitchFamily="34" charset="0"/>
              </a:rPr>
              <a:t>- З</a:t>
            </a:r>
            <a:r>
              <a:rPr kumimoji="0" lang="uk-UA" sz="1600" b="0" i="0" u="none" strike="noStrike" cap="none" normalizeH="0" dirty="0" smtClean="0">
                <a:ln>
                  <a:noFill/>
                </a:ln>
                <a:solidFill>
                  <a:srgbClr val="050505"/>
                </a:solidFill>
                <a:effectLst/>
                <a:latin typeface="inherit"/>
                <a:cs typeface="Segoe UI Historic" pitchFamily="34" charset="0"/>
              </a:rPr>
              <a:t> моїм здоров’ям все </a:t>
            </a:r>
            <a:r>
              <a:rPr kumimoji="0" lang="uk-UA" sz="1600" b="0" i="0" u="none" strike="noStrike" cap="none" normalizeH="0" dirty="0" err="1" smtClean="0">
                <a:ln>
                  <a:noFill/>
                </a:ln>
                <a:solidFill>
                  <a:srgbClr val="050505"/>
                </a:solidFill>
                <a:effectLst/>
                <a:latin typeface="inherit"/>
                <a:cs typeface="Segoe UI Historic" pitchFamily="34" charset="0"/>
              </a:rPr>
              <a:t>Ок</a:t>
            </a:r>
            <a:r>
              <a:rPr kumimoji="0" lang="uk-UA" sz="1600" b="0" i="0" u="none" strike="noStrike" cap="none" normalizeH="0" dirty="0" smtClean="0">
                <a:ln>
                  <a:noFill/>
                </a:ln>
                <a:solidFill>
                  <a:srgbClr val="050505"/>
                </a:solidFill>
                <a:effectLst/>
                <a:latin typeface="inherit"/>
                <a:cs typeface="Segoe UI Historic" pitchFamily="34" charset="0"/>
              </a:rPr>
              <a:t>.</a:t>
            </a:r>
          </a:p>
          <a:p>
            <a:pPr marL="0" marR="0" lvl="0" indent="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sz="1600" baseline="0" dirty="0" smtClean="0">
                <a:solidFill>
                  <a:srgbClr val="050505"/>
                </a:solidFill>
                <a:latin typeface="inherit"/>
                <a:cs typeface="Segoe UI Historic" pitchFamily="34" charset="0"/>
              </a:rPr>
              <a:t>- Це тема для старших людей</a:t>
            </a:r>
            <a:endParaRPr kumimoji="0" lang="uk-UA" sz="1600" b="0" i="0" u="none" strike="noStrike" cap="none" normalizeH="0" baseline="0" dirty="0" smtClean="0">
              <a:ln>
                <a:noFill/>
              </a:ln>
              <a:solidFill>
                <a:srgbClr val="050505"/>
              </a:solidFill>
              <a:effectLst/>
              <a:latin typeface="inherit"/>
              <a:cs typeface="Segoe UI Historic" pitchFamily="34" charset="0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3491880" y="4741113"/>
            <a:ext cx="5328592" cy="147732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ctr">
              <a:spcBef>
                <a:spcPct val="0"/>
              </a:spcBef>
              <a:spcAft>
                <a:spcPct val="0"/>
              </a:spcAft>
            </a:pPr>
            <a:r>
              <a:rPr lang="ru-RU" dirty="0" err="1" smtClean="0"/>
              <a:t>Згідно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ВООЗ, </a:t>
            </a:r>
            <a:r>
              <a:rPr lang="ru-RU" dirty="0" err="1" smtClean="0">
                <a:solidFill>
                  <a:schemeClr val="tx1"/>
                </a:solidFill>
              </a:rPr>
              <a:t>ментальне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здоров’я</a:t>
            </a:r>
            <a:r>
              <a:rPr lang="ru-RU" dirty="0" smtClean="0">
                <a:solidFill>
                  <a:schemeClr val="tx1"/>
                </a:solidFill>
              </a:rPr>
              <a:t> –</a:t>
            </a:r>
            <a:r>
              <a:rPr lang="ru-RU" dirty="0" err="1" smtClean="0">
                <a:solidFill>
                  <a:schemeClr val="tx1"/>
                </a:solidFill>
              </a:rPr>
              <a:t>це</a:t>
            </a:r>
            <a:r>
              <a:rPr lang="ru-RU" dirty="0" smtClean="0">
                <a:solidFill>
                  <a:schemeClr val="tx1"/>
                </a:solidFill>
              </a:rPr>
              <a:t> стан </a:t>
            </a:r>
            <a:r>
              <a:rPr lang="ru-RU" dirty="0" err="1" smtClean="0">
                <a:solidFill>
                  <a:schemeClr val="tx1"/>
                </a:solidFill>
              </a:rPr>
              <a:t>добробуту</a:t>
            </a:r>
            <a:r>
              <a:rPr lang="ru-RU" dirty="0" smtClean="0">
                <a:solidFill>
                  <a:schemeClr val="tx1"/>
                </a:solidFill>
              </a:rPr>
              <a:t>, </a:t>
            </a:r>
            <a:r>
              <a:rPr lang="ru-RU" dirty="0" err="1" smtClean="0">
                <a:solidFill>
                  <a:schemeClr val="tx1"/>
                </a:solidFill>
              </a:rPr>
              <a:t>який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допомагає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/>
              <a:t>людині</a:t>
            </a:r>
            <a:r>
              <a:rPr lang="ru-RU" dirty="0" smtClean="0"/>
              <a:t> </a:t>
            </a:r>
            <a:r>
              <a:rPr lang="ru-RU" dirty="0" err="1" smtClean="0"/>
              <a:t>реалізовувати</a:t>
            </a:r>
            <a:r>
              <a:rPr lang="ru-RU" dirty="0" smtClean="0"/>
              <a:t> </a:t>
            </a:r>
            <a:r>
              <a:rPr lang="ru-RU" dirty="0" err="1" smtClean="0"/>
              <a:t>власний</a:t>
            </a:r>
            <a:r>
              <a:rPr lang="ru-RU" dirty="0" smtClean="0"/>
              <a:t> </a:t>
            </a:r>
            <a:r>
              <a:rPr lang="ru-RU" dirty="0" err="1" smtClean="0"/>
              <a:t>потенціал</a:t>
            </a:r>
            <a:r>
              <a:rPr lang="ru-RU" dirty="0" smtClean="0"/>
              <a:t>, </a:t>
            </a:r>
            <a:r>
              <a:rPr lang="ru-RU" dirty="0" err="1" smtClean="0"/>
              <a:t>долати</a:t>
            </a:r>
            <a:r>
              <a:rPr lang="ru-RU" dirty="0" smtClean="0"/>
              <a:t> </a:t>
            </a:r>
            <a:r>
              <a:rPr lang="ru-RU" dirty="0" err="1" smtClean="0"/>
              <a:t>життєві</a:t>
            </a:r>
            <a:r>
              <a:rPr lang="ru-RU" dirty="0" smtClean="0"/>
              <a:t> </a:t>
            </a:r>
            <a:r>
              <a:rPr lang="ru-RU" dirty="0" err="1" smtClean="0"/>
              <a:t>стреси</a:t>
            </a:r>
            <a:r>
              <a:rPr lang="ru-RU" dirty="0" smtClean="0"/>
              <a:t>, продуктивно </a:t>
            </a:r>
            <a:r>
              <a:rPr lang="ru-RU" dirty="0" err="1" smtClean="0"/>
              <a:t>й</a:t>
            </a:r>
            <a:r>
              <a:rPr lang="ru-RU" dirty="0" smtClean="0"/>
              <a:t> </a:t>
            </a:r>
            <a:r>
              <a:rPr lang="ru-RU" dirty="0" err="1" smtClean="0"/>
              <a:t>плідно</a:t>
            </a:r>
            <a:r>
              <a:rPr lang="ru-RU" dirty="0" smtClean="0"/>
              <a:t> </a:t>
            </a:r>
            <a:r>
              <a:rPr lang="ru-RU" dirty="0" err="1" smtClean="0"/>
              <a:t>працювати</a:t>
            </a:r>
            <a:r>
              <a:rPr lang="ru-RU" dirty="0" smtClean="0"/>
              <a:t> та </a:t>
            </a:r>
            <a:r>
              <a:rPr lang="ru-RU" dirty="0" err="1" smtClean="0"/>
              <a:t>робити</a:t>
            </a:r>
            <a:r>
              <a:rPr lang="ru-RU" dirty="0" smtClean="0"/>
              <a:t> </a:t>
            </a:r>
            <a:r>
              <a:rPr lang="ru-RU" dirty="0" err="1" smtClean="0"/>
              <a:t>внесок</a:t>
            </a:r>
            <a:r>
              <a:rPr lang="ru-RU" dirty="0" smtClean="0"/>
              <a:t> у </a:t>
            </a:r>
            <a:r>
              <a:rPr lang="ru-RU" dirty="0" err="1" smtClean="0"/>
              <a:t>життя</a:t>
            </a:r>
            <a:r>
              <a:rPr lang="ru-RU" dirty="0" smtClean="0"/>
              <a:t> </a:t>
            </a:r>
            <a:r>
              <a:rPr lang="ru-RU" dirty="0" err="1" smtClean="0"/>
              <a:t>своєї</a:t>
            </a:r>
            <a:r>
              <a:rPr lang="ru-RU" dirty="0" smtClean="0"/>
              <a:t> </a:t>
            </a:r>
            <a:r>
              <a:rPr lang="ru-RU" dirty="0" err="1" smtClean="0"/>
              <a:t>спільноти</a:t>
            </a:r>
            <a:r>
              <a:rPr lang="ru-RU" dirty="0" smtClean="0"/>
              <a:t>.</a:t>
            </a:r>
            <a:endParaRPr kumimoji="0" lang="uk-UA" b="0" i="0" u="none" strike="noStrike" cap="none" normalizeH="0" baseline="0" dirty="0" smtClean="0">
              <a:ln>
                <a:noFill/>
              </a:ln>
              <a:solidFill>
                <a:srgbClr val="050505"/>
              </a:solidFill>
              <a:effectLst/>
              <a:latin typeface="inherit"/>
              <a:cs typeface="Segoe UI Historic" pitchFamily="34" charset="0"/>
            </a:endParaRPr>
          </a:p>
        </p:txBody>
      </p:sp>
      <p:pic>
        <p:nvPicPr>
          <p:cNvPr id="7" name="Рисунок 6" descr="images (29)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4005064"/>
            <a:ext cx="2520280" cy="2724150"/>
          </a:xfrm>
          <a:prstGeom prst="rect">
            <a:avLst/>
          </a:prstGeom>
        </p:spPr>
      </p:pic>
      <p:pic>
        <p:nvPicPr>
          <p:cNvPr id="8" name="Рисунок 7" descr="images - 2023-09-28T205020.06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40152" y="1916832"/>
            <a:ext cx="2719189" cy="2592288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38138"/>
          </a:xfrm>
        </p:spPr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Щоб знайти </a:t>
            </a:r>
            <a:r>
              <a:rPr lang="uk-UA" b="1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ресурс-</a:t>
            </a:r>
            <a:r>
              <a:rPr lang="uk-UA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потрібно себе почути</a:t>
            </a:r>
            <a:endParaRPr lang="uk-UA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Рисунок 3" descr="293786001.png"/>
          <p:cNvPicPr>
            <a:picLocks noChangeAspect="1"/>
          </p:cNvPicPr>
          <p:nvPr/>
        </p:nvPicPr>
        <p:blipFill>
          <a:blip r:embed="rId2" cstate="print">
            <a:lum bright="47000" contrast="-53000"/>
          </a:blip>
          <a:stretch>
            <a:fillRect/>
          </a:stretch>
        </p:blipFill>
        <p:spPr>
          <a:xfrm>
            <a:off x="0" y="1412776"/>
            <a:ext cx="9144000" cy="5445224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251520" y="1628800"/>
            <a:ext cx="8716913" cy="500409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38138"/>
          </a:xfrm>
        </p:spPr>
        <p:txBody>
          <a:bodyPr>
            <a:normAutofit/>
          </a:bodyPr>
          <a:lstStyle/>
          <a:p>
            <a:r>
              <a:rPr lang="uk-UA" sz="3600" b="1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inherit"/>
                <a:cs typeface="Segoe UI Historic" pitchFamily="34" charset="0"/>
              </a:rPr>
              <a:t>Арт-терапевтична</a:t>
            </a:r>
            <a:r>
              <a:rPr lang="uk-UA" sz="36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inherit"/>
                <a:cs typeface="Segoe UI Historic" pitchFamily="34" charset="0"/>
              </a:rPr>
              <a:t> техніка «Квітка»</a:t>
            </a:r>
            <a:endParaRPr lang="uk-UA" sz="3600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Рисунок 3" descr="293786001.png"/>
          <p:cNvPicPr>
            <a:picLocks noChangeAspect="1"/>
          </p:cNvPicPr>
          <p:nvPr/>
        </p:nvPicPr>
        <p:blipFill>
          <a:blip r:embed="rId2" cstate="print">
            <a:lum bright="47000" contrast="-53000"/>
          </a:blip>
          <a:stretch>
            <a:fillRect/>
          </a:stretch>
        </p:blipFill>
        <p:spPr>
          <a:xfrm>
            <a:off x="0" y="1412776"/>
            <a:ext cx="9144000" cy="5445224"/>
          </a:xfrm>
          <a:prstGeom prst="rect">
            <a:avLst/>
          </a:prstGeom>
        </p:spPr>
      </p:pic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107504" y="1484784"/>
            <a:ext cx="6373216" cy="518603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100" b="0" i="0" u="none" strike="noStrike" cap="none" normalizeH="0" baseline="0" dirty="0" smtClean="0">
                <a:ln>
                  <a:noFill/>
                </a:ln>
                <a:solidFill>
                  <a:srgbClr val="050505"/>
                </a:solidFill>
                <a:effectLst/>
                <a:latin typeface="inherit"/>
                <a:cs typeface="Segoe UI Historic" pitchFamily="34" charset="0"/>
              </a:rPr>
              <a:t>  </a:t>
            </a:r>
            <a:r>
              <a:rPr kumimoji="0" lang="uk-UA" sz="900" b="0" i="0" u="none" strike="noStrike" cap="none" normalizeH="0" baseline="0" dirty="0" smtClean="0">
                <a:ln>
                  <a:noFill/>
                </a:ln>
                <a:solidFill>
                  <a:srgbClr val="050505"/>
                </a:solidFill>
                <a:effectLst/>
                <a:latin typeface="inherit"/>
                <a:cs typeface="Segoe UI Historic" pitchFamily="34" charset="0"/>
              </a:rPr>
              <a:t> </a:t>
            </a:r>
            <a:endParaRPr kumimoji="0" lang="uk-UA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rgbClr val="050505"/>
                </a:solidFill>
                <a:effectLst/>
                <a:latin typeface="inherit"/>
                <a:cs typeface="Segoe UI Historic" pitchFamily="34" charset="0"/>
              </a:rPr>
              <a:t>   </a:t>
            </a:r>
            <a:r>
              <a:rPr kumimoji="0" lang="uk-UA" b="1" i="0" u="none" strike="noStrike" cap="none" normalizeH="0" baseline="0" dirty="0" smtClean="0">
                <a:ln>
                  <a:noFill/>
                </a:ln>
                <a:solidFill>
                  <a:srgbClr val="050505"/>
                </a:solidFill>
                <a:effectLst/>
                <a:latin typeface="inherit"/>
                <a:cs typeface="Segoe UI Historic" pitchFamily="34" charset="0"/>
              </a:rPr>
              <a:t>Мета: 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rgbClr val="050505"/>
                </a:solidFill>
                <a:effectLst/>
                <a:latin typeface="inherit"/>
                <a:cs typeface="Segoe UI Historic" pitchFamily="34" charset="0"/>
              </a:rPr>
              <a:t>зняття емоційної напруги, дослідження своїх якостей, особливостей, внутрішніх і зовнішніх ресурсів.</a:t>
            </a:r>
            <a:endParaRPr kumimoji="0" lang="uk-UA" b="0" i="0" u="none" strike="noStrike" cap="none" normalizeH="0" baseline="0" dirty="0" smtClean="0">
              <a:ln>
                <a:noFill/>
              </a:ln>
              <a:solidFill>
                <a:srgbClr val="050505"/>
              </a:solidFill>
              <a:effectLst/>
              <a:latin typeface="Segoe UI Historic" pitchFamily="34" charset="0"/>
              <a:cs typeface="Segoe UI Historic" pitchFamily="34" charset="0"/>
            </a:endParaRPr>
          </a:p>
          <a:p>
            <a:pPr lvl="0" eaLnBrk="0" fontAlgn="ctr" hangingPunct="0">
              <a:spcBef>
                <a:spcPct val="0"/>
              </a:spcBef>
              <a:spcAft>
                <a:spcPct val="0"/>
              </a:spcAft>
            </a:pP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rgbClr val="050505"/>
                </a:solidFill>
                <a:effectLst/>
                <a:latin typeface="inherit"/>
                <a:cs typeface="Segoe UI Historic" pitchFamily="34" charset="0"/>
              </a:rPr>
              <a:t>   </a:t>
            </a:r>
            <a:r>
              <a:rPr lang="uk-UA" b="1" dirty="0" smtClean="0">
                <a:solidFill>
                  <a:srgbClr val="050505"/>
                </a:solidFill>
                <a:latin typeface="inherit"/>
                <a:cs typeface="Segoe UI Historic" pitchFamily="34" charset="0"/>
              </a:rPr>
              <a:t>Матеріали</a:t>
            </a:r>
            <a:r>
              <a:rPr lang="uk-UA" dirty="0" smtClean="0">
                <a:solidFill>
                  <a:srgbClr val="050505"/>
                </a:solidFill>
                <a:latin typeface="inherit"/>
                <a:cs typeface="Segoe UI Historic" pitchFamily="34" charset="0"/>
              </a:rPr>
              <a:t>: папір, пензлі, фарби, олівці, фломастери, клей, декор (блискітки, бісер, </a:t>
            </a:r>
            <a:r>
              <a:rPr lang="uk-UA" dirty="0" err="1" smtClean="0">
                <a:solidFill>
                  <a:srgbClr val="050505"/>
                </a:solidFill>
                <a:latin typeface="inherit"/>
                <a:cs typeface="Segoe UI Historic" pitchFamily="34" charset="0"/>
              </a:rPr>
              <a:t>паєтки</a:t>
            </a:r>
            <a:r>
              <a:rPr lang="uk-UA" dirty="0" smtClean="0">
                <a:solidFill>
                  <a:srgbClr val="050505"/>
                </a:solidFill>
                <a:latin typeface="inherit"/>
                <a:cs typeface="Segoe UI Historic" pitchFamily="34" charset="0"/>
              </a:rPr>
              <a:t> ...).</a:t>
            </a:r>
            <a:endParaRPr lang="uk-UA" dirty="0" smtClean="0">
              <a:latin typeface="Arial" pitchFamily="34" charset="0"/>
              <a:cs typeface="Arial" pitchFamily="34" charset="0"/>
            </a:endParaRPr>
          </a:p>
          <a:p>
            <a:pPr lvl="0" eaLnBrk="0" fontAlgn="ctr" hangingPunct="0">
              <a:spcBef>
                <a:spcPct val="0"/>
              </a:spcBef>
              <a:spcAft>
                <a:spcPct val="0"/>
              </a:spcAft>
            </a:pPr>
            <a:r>
              <a:rPr lang="uk-UA" dirty="0" smtClean="0">
                <a:solidFill>
                  <a:srgbClr val="050505"/>
                </a:solidFill>
                <a:latin typeface="inherit"/>
                <a:cs typeface="Segoe UI Historic" pitchFamily="34" charset="0"/>
              </a:rPr>
              <a:t>   </a:t>
            </a:r>
            <a:r>
              <a:rPr lang="uk-UA" b="1" dirty="0" smtClean="0">
                <a:solidFill>
                  <a:srgbClr val="050505"/>
                </a:solidFill>
                <a:latin typeface="inherit"/>
                <a:cs typeface="Segoe UI Historic" pitchFamily="34" charset="0"/>
              </a:rPr>
              <a:t>Інструкція:</a:t>
            </a:r>
            <a:endParaRPr lang="uk-UA" b="1" dirty="0" smtClean="0">
              <a:solidFill>
                <a:srgbClr val="050505"/>
              </a:solidFill>
              <a:latin typeface="Segoe UI Historic" pitchFamily="34" charset="0"/>
              <a:cs typeface="Segoe UI Historic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dirty="0" smtClean="0">
                <a:solidFill>
                  <a:srgbClr val="050505"/>
                </a:solidFill>
                <a:latin typeface="inherit"/>
                <a:cs typeface="Segoe UI Historic" pitchFamily="34" charset="0"/>
              </a:rPr>
              <a:t>1. Закрийте очі і уявіть себе у вигляді квітки. Розгляньте її. Що це за квітка? Як вона виглядає? Якого вона кольору? Яке у неї стебло? Які у неї пелюстки? Листя? Як вона пахне? Де вона росте? Що її оточує?</a:t>
            </a:r>
            <a:endParaRPr lang="uk-UA" dirty="0" smtClean="0">
              <a:solidFill>
                <a:srgbClr val="050505"/>
              </a:solidFill>
              <a:latin typeface="Segoe UI Historic" pitchFamily="34" charset="0"/>
              <a:cs typeface="Segoe UI Historic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dirty="0" smtClean="0">
                <a:solidFill>
                  <a:srgbClr val="050505"/>
                </a:solidFill>
                <a:latin typeface="inherit"/>
                <a:cs typeface="Segoe UI Historic" pitchFamily="34" charset="0"/>
              </a:rPr>
              <a:t>2. Відкрийте очі спробуйте зобразити все, що уявили. Використовуйте будь-які доступні матеріали для малювання та прикраси вашої квітки.</a:t>
            </a:r>
            <a:endParaRPr lang="uk-UA" dirty="0" smtClean="0">
              <a:solidFill>
                <a:srgbClr val="050505"/>
              </a:solidFill>
              <a:latin typeface="Segoe UI Historic" pitchFamily="34" charset="0"/>
              <a:cs typeface="Segoe UI Historic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dirty="0" smtClean="0">
                <a:solidFill>
                  <a:srgbClr val="050505"/>
                </a:solidFill>
                <a:latin typeface="inherit"/>
                <a:cs typeface="Segoe UI Historic" pitchFamily="34" charset="0"/>
              </a:rPr>
              <a:t>3. Обговорення. Чому ви </a:t>
            </a:r>
            <a:r>
              <a:rPr lang="uk-UA" dirty="0" err="1" smtClean="0">
                <a:solidFill>
                  <a:srgbClr val="050505"/>
                </a:solidFill>
                <a:latin typeface="inherit"/>
                <a:cs typeface="Segoe UI Historic" pitchFamily="34" charset="0"/>
              </a:rPr>
              <a:t>проасоціювали</a:t>
            </a:r>
            <a:r>
              <a:rPr lang="uk-UA" dirty="0" smtClean="0">
                <a:solidFill>
                  <a:srgbClr val="050505"/>
                </a:solidFill>
                <a:latin typeface="inherit"/>
                <a:cs typeface="Segoe UI Historic" pitchFamily="34" charset="0"/>
              </a:rPr>
              <a:t> себе саме з цією квіткою. Як ті якості, які ви описали в квітці, відносяться до вас? Чи виникли у вас ще якісь цікаві думки, коли ви малювали квітку? Вам подобається ваша квітка?</a:t>
            </a:r>
          </a:p>
          <a:p>
            <a:pPr marL="0" marR="0" lvl="0" indent="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600" b="0" i="0" u="none" strike="noStrike" cap="none" normalizeH="0" baseline="0" dirty="0" smtClean="0">
              <a:ln>
                <a:noFill/>
              </a:ln>
              <a:solidFill>
                <a:srgbClr val="050505"/>
              </a:solidFill>
              <a:effectLst/>
              <a:latin typeface="Segoe UI Historic" pitchFamily="34" charset="0"/>
              <a:cs typeface="Segoe UI Historic" pitchFamily="34" charset="0"/>
            </a:endParaRPr>
          </a:p>
          <a:p>
            <a:pPr marL="0" marR="0" lvl="0" indent="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rgbClr val="050505"/>
                </a:solidFill>
                <a:effectLst/>
                <a:latin typeface="inherit"/>
                <a:cs typeface="Segoe UI Historic" pitchFamily="34" charset="0"/>
              </a:rPr>
              <a:t>   </a:t>
            </a:r>
          </a:p>
        </p:txBody>
      </p:sp>
      <p:pic>
        <p:nvPicPr>
          <p:cNvPr id="8194" name="Picture 2" descr="🌺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0175" y="-673100"/>
            <a:ext cx="152400" cy="152400"/>
          </a:xfrm>
          <a:prstGeom prst="rect">
            <a:avLst/>
          </a:prstGeom>
          <a:noFill/>
        </p:spPr>
      </p:pic>
      <p:pic>
        <p:nvPicPr>
          <p:cNvPr id="8195" name="Picture 3" descr="☘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0175" y="-504825"/>
            <a:ext cx="152400" cy="152400"/>
          </a:xfrm>
          <a:prstGeom prst="rect">
            <a:avLst/>
          </a:prstGeom>
          <a:noFill/>
        </p:spPr>
      </p:pic>
      <p:pic>
        <p:nvPicPr>
          <p:cNvPr id="8196" name="Picture 4" descr="☘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0175" y="-336550"/>
            <a:ext cx="152400" cy="152400"/>
          </a:xfrm>
          <a:prstGeom prst="rect">
            <a:avLst/>
          </a:prstGeom>
          <a:noFill/>
        </p:spPr>
      </p:pic>
      <p:pic>
        <p:nvPicPr>
          <p:cNvPr id="8197" name="Picture 5" descr="☘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0175" y="-168275"/>
            <a:ext cx="152400" cy="152400"/>
          </a:xfrm>
          <a:prstGeom prst="rect">
            <a:avLst/>
          </a:prstGeom>
          <a:noFill/>
        </p:spPr>
      </p:pic>
      <p:pic>
        <p:nvPicPr>
          <p:cNvPr id="8198" name="Picture 6" descr="☘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0175" y="0"/>
            <a:ext cx="152400" cy="152400"/>
          </a:xfrm>
          <a:prstGeom prst="rect">
            <a:avLst/>
          </a:prstGeom>
          <a:noFill/>
        </p:spPr>
      </p:pic>
      <p:pic>
        <p:nvPicPr>
          <p:cNvPr id="11" name="Рисунок 10" descr="images - 2023-09-28T221632.87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660232" y="2060848"/>
            <a:ext cx="2343919" cy="3816424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38138"/>
          </a:xfrm>
        </p:spPr>
        <p:txBody>
          <a:bodyPr/>
          <a:lstStyle/>
          <a:p>
            <a:r>
              <a:rPr lang="uk-UA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Непередбачувані емоції</a:t>
            </a:r>
            <a:endParaRPr lang="uk-UA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Рисунок 3" descr="293786001.png"/>
          <p:cNvPicPr>
            <a:picLocks noChangeAspect="1"/>
          </p:cNvPicPr>
          <p:nvPr/>
        </p:nvPicPr>
        <p:blipFill>
          <a:blip r:embed="rId2" cstate="print">
            <a:lum bright="47000" contrast="-53000"/>
          </a:blip>
          <a:stretch>
            <a:fillRect/>
          </a:stretch>
        </p:blipFill>
        <p:spPr>
          <a:xfrm>
            <a:off x="0" y="1412776"/>
            <a:ext cx="9144000" cy="544522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355976" y="1916832"/>
            <a:ext cx="4572000" cy="440120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dirty="0" smtClean="0"/>
              <a:t>У </a:t>
            </a:r>
            <a:r>
              <a:rPr lang="ru-RU" sz="2000" dirty="0" err="1" smtClean="0"/>
              <a:t>такій</a:t>
            </a:r>
            <a:r>
              <a:rPr lang="ru-RU" sz="2000" dirty="0" smtClean="0"/>
              <a:t> </a:t>
            </a:r>
            <a:r>
              <a:rPr lang="ru-RU" sz="2000" dirty="0" err="1" smtClean="0"/>
              <a:t>екстремальній</a:t>
            </a:r>
            <a:r>
              <a:rPr lang="ru-RU" sz="2000" dirty="0" smtClean="0"/>
              <a:t> </a:t>
            </a:r>
            <a:r>
              <a:rPr lang="ru-RU" sz="2000" dirty="0" err="1" smtClean="0"/>
              <a:t>ситуації</a:t>
            </a:r>
            <a:r>
              <a:rPr lang="ru-RU" sz="2000" dirty="0" smtClean="0"/>
              <a:t>, як </a:t>
            </a:r>
            <a:r>
              <a:rPr lang="ru-RU" sz="2000" dirty="0" err="1" smtClean="0"/>
              <a:t>війна</a:t>
            </a:r>
            <a:r>
              <a:rPr lang="ru-RU" sz="2000" dirty="0" smtClean="0"/>
              <a:t>, </a:t>
            </a:r>
            <a:r>
              <a:rPr lang="ru-RU" sz="2000" dirty="0" err="1" smtClean="0"/>
              <a:t>природно</a:t>
            </a:r>
            <a:r>
              <a:rPr lang="ru-RU" sz="2000" dirty="0" smtClean="0"/>
              <a:t>, </a:t>
            </a:r>
            <a:r>
              <a:rPr lang="ru-RU" sz="2000" dirty="0" err="1" smtClean="0"/>
              <a:t>виникають</a:t>
            </a:r>
            <a:r>
              <a:rPr lang="ru-RU" sz="2000" dirty="0" smtClean="0"/>
              <a:t> </a:t>
            </a:r>
            <a:r>
              <a:rPr lang="ru-RU" sz="2000" dirty="0" err="1" smtClean="0"/>
              <a:t>емоції</a:t>
            </a:r>
            <a:r>
              <a:rPr lang="ru-RU" sz="2000" dirty="0" smtClean="0"/>
              <a:t>, </a:t>
            </a:r>
            <a:r>
              <a:rPr lang="ru-RU" sz="2000" dirty="0" err="1" smtClean="0"/>
              <a:t>схильності</a:t>
            </a:r>
            <a:r>
              <a:rPr lang="ru-RU" sz="2000" dirty="0" smtClean="0"/>
              <a:t> та думки, про </a:t>
            </a:r>
            <a:r>
              <a:rPr lang="ru-RU" sz="2000" dirty="0" err="1" smtClean="0"/>
              <a:t>які</a:t>
            </a:r>
            <a:r>
              <a:rPr lang="ru-RU" sz="2000" dirty="0" smtClean="0"/>
              <a:t> ми </a:t>
            </a:r>
            <a:r>
              <a:rPr lang="ru-RU" sz="2000" dirty="0" err="1" smtClean="0"/>
              <a:t>і</a:t>
            </a:r>
            <a:r>
              <a:rPr lang="ru-RU" sz="2000" dirty="0" smtClean="0"/>
              <a:t> не </a:t>
            </a:r>
            <a:r>
              <a:rPr lang="ru-RU" sz="2000" dirty="0" err="1" smtClean="0"/>
              <a:t>здогадуємося</a:t>
            </a:r>
            <a:r>
              <a:rPr lang="ru-RU" sz="2000" dirty="0" smtClean="0"/>
              <a:t> в </a:t>
            </a:r>
            <a:r>
              <a:rPr lang="ru-RU" sz="2000" dirty="0" err="1" smtClean="0"/>
              <a:t>мирний</a:t>
            </a:r>
            <a:r>
              <a:rPr lang="ru-RU" sz="2000" dirty="0" smtClean="0"/>
              <a:t> час.</a:t>
            </a:r>
          </a:p>
          <a:p>
            <a:r>
              <a:rPr lang="ru-RU" sz="2000" dirty="0" err="1" smtClean="0"/>
              <a:t>Ви</a:t>
            </a:r>
            <a:r>
              <a:rPr lang="ru-RU" sz="2000" dirty="0" smtClean="0"/>
              <a:t> можете </a:t>
            </a:r>
            <a:r>
              <a:rPr lang="ru-RU" sz="2000" dirty="0" err="1" smtClean="0"/>
              <a:t>відчувати</a:t>
            </a:r>
            <a:r>
              <a:rPr lang="ru-RU" sz="2000" dirty="0" smtClean="0"/>
              <a:t> </a:t>
            </a:r>
            <a:r>
              <a:rPr lang="ru-RU" sz="2000" dirty="0" err="1" smtClean="0"/>
              <a:t>злість</a:t>
            </a:r>
            <a:r>
              <a:rPr lang="ru-RU" sz="2000" dirty="0" smtClean="0"/>
              <a:t> через </a:t>
            </a:r>
            <a:r>
              <a:rPr lang="ru-RU" sz="2000" dirty="0" err="1" smtClean="0"/>
              <a:t>несправедливість</a:t>
            </a:r>
            <a:r>
              <a:rPr lang="ru-RU" sz="2000" dirty="0" smtClean="0"/>
              <a:t>, на </a:t>
            </a:r>
            <a:r>
              <a:rPr lang="ru-RU" sz="2000" dirty="0" err="1" smtClean="0"/>
              <a:t>путіна</a:t>
            </a:r>
            <a:r>
              <a:rPr lang="ru-RU" sz="2000" dirty="0" smtClean="0"/>
              <a:t>, </a:t>
            </a:r>
            <a:r>
              <a:rPr lang="ru-RU" sz="2000" dirty="0" err="1" smtClean="0"/>
              <a:t>на</a:t>
            </a:r>
            <a:r>
              <a:rPr lang="ru-RU" sz="2000" dirty="0" smtClean="0"/>
              <a:t> </a:t>
            </a:r>
            <a:r>
              <a:rPr lang="ru-RU" sz="2000" dirty="0" err="1" smtClean="0"/>
              <a:t>росію</a:t>
            </a:r>
            <a:r>
              <a:rPr lang="ru-RU" sz="2000" dirty="0" smtClean="0"/>
              <a:t>, </a:t>
            </a:r>
            <a:r>
              <a:rPr lang="ru-RU" sz="2000" dirty="0" err="1" smtClean="0"/>
              <a:t>на</a:t>
            </a:r>
            <a:r>
              <a:rPr lang="ru-RU" sz="2000" dirty="0" smtClean="0"/>
              <a:t> далеких </a:t>
            </a:r>
            <a:r>
              <a:rPr lang="ru-RU" sz="2000" dirty="0" err="1" smtClean="0"/>
              <a:t>і</a:t>
            </a:r>
            <a:r>
              <a:rPr lang="ru-RU" sz="2000" dirty="0" smtClean="0"/>
              <a:t> </a:t>
            </a:r>
            <a:r>
              <a:rPr lang="ru-RU" sz="2000" dirty="0" err="1" smtClean="0"/>
              <a:t>близьких</a:t>
            </a:r>
            <a:r>
              <a:rPr lang="ru-RU" sz="2000" dirty="0" smtClean="0"/>
              <a:t> </a:t>
            </a:r>
            <a:r>
              <a:rPr lang="ru-RU" sz="2000" dirty="0" err="1" smtClean="0"/>
              <a:t>прихильників</a:t>
            </a:r>
            <a:r>
              <a:rPr lang="ru-RU" sz="2000" dirty="0" smtClean="0"/>
              <a:t> кремля, а </a:t>
            </a:r>
            <a:r>
              <a:rPr lang="ru-RU" sz="2000" dirty="0" err="1" smtClean="0"/>
              <a:t>також</a:t>
            </a:r>
            <a:r>
              <a:rPr lang="ru-RU" sz="2000" dirty="0" smtClean="0"/>
              <a:t> на </a:t>
            </a:r>
            <a:r>
              <a:rPr lang="ru-RU" sz="2000" dirty="0" err="1" smtClean="0"/>
              <a:t>різні</a:t>
            </a:r>
            <a:r>
              <a:rPr lang="ru-RU" sz="2000" dirty="0" smtClean="0"/>
              <a:t> </a:t>
            </a:r>
            <a:r>
              <a:rPr lang="ru-RU" sz="2000" dirty="0" err="1" smtClean="0"/>
              <a:t>держави</a:t>
            </a:r>
            <a:r>
              <a:rPr lang="ru-RU" sz="2000" dirty="0" smtClean="0"/>
              <a:t> Заходу, </a:t>
            </a:r>
            <a:r>
              <a:rPr lang="ru-RU" sz="2000" dirty="0" err="1" smtClean="0"/>
              <a:t>які</a:t>
            </a:r>
            <a:r>
              <a:rPr lang="ru-RU" sz="2000" dirty="0" smtClean="0"/>
              <a:t> можете </a:t>
            </a:r>
            <a:r>
              <a:rPr lang="ru-RU" sz="2000" dirty="0" err="1" smtClean="0"/>
              <a:t>звинувачувати</a:t>
            </a:r>
            <a:r>
              <a:rPr lang="ru-RU" sz="2000" dirty="0" smtClean="0"/>
              <a:t> в тому, </a:t>
            </a:r>
            <a:r>
              <a:rPr lang="ru-RU" sz="2000" dirty="0" err="1" smtClean="0"/>
              <a:t>що</a:t>
            </a:r>
            <a:r>
              <a:rPr lang="ru-RU" sz="2000" dirty="0" smtClean="0"/>
              <a:t> вони не </a:t>
            </a:r>
            <a:r>
              <a:rPr lang="ru-RU" sz="2000" dirty="0" err="1" smtClean="0"/>
              <a:t>діяли</a:t>
            </a:r>
            <a:r>
              <a:rPr lang="ru-RU" sz="2000" dirty="0" smtClean="0"/>
              <a:t> </a:t>
            </a:r>
            <a:r>
              <a:rPr lang="ru-RU" sz="2000" dirty="0" err="1" smtClean="0"/>
              <a:t>вчасно</a:t>
            </a:r>
            <a:r>
              <a:rPr lang="ru-RU" sz="2000" dirty="0" smtClean="0"/>
              <a:t> </a:t>
            </a:r>
            <a:r>
              <a:rPr lang="ru-RU" sz="2000" dirty="0" err="1" smtClean="0"/>
              <a:t>чи</a:t>
            </a:r>
            <a:r>
              <a:rPr lang="ru-RU" sz="2000" dirty="0" smtClean="0"/>
              <a:t> </a:t>
            </a:r>
            <a:r>
              <a:rPr lang="ru-RU" sz="2000" dirty="0" err="1" smtClean="0"/>
              <a:t>достатньо</a:t>
            </a:r>
            <a:r>
              <a:rPr lang="ru-RU" sz="2000" dirty="0" smtClean="0"/>
              <a:t> </a:t>
            </a:r>
            <a:r>
              <a:rPr lang="ru-RU" sz="2000" dirty="0" err="1" smtClean="0"/>
              <a:t>рішуче</a:t>
            </a:r>
            <a:r>
              <a:rPr lang="ru-RU" sz="2000" dirty="0" smtClean="0"/>
              <a:t>.</a:t>
            </a:r>
          </a:p>
          <a:p>
            <a:r>
              <a:rPr lang="ru-RU" sz="2000" dirty="0" err="1" smtClean="0"/>
              <a:t>Ви</a:t>
            </a:r>
            <a:r>
              <a:rPr lang="ru-RU" sz="2000" dirty="0" smtClean="0"/>
              <a:t> можете </a:t>
            </a:r>
            <a:r>
              <a:rPr lang="ru-RU" sz="2000" dirty="0" err="1" smtClean="0"/>
              <a:t>відчувати</a:t>
            </a:r>
            <a:r>
              <a:rPr lang="ru-RU" sz="2000" dirty="0" smtClean="0"/>
              <a:t> страх за себе </a:t>
            </a:r>
            <a:r>
              <a:rPr lang="ru-RU" sz="2000" dirty="0" err="1" smtClean="0"/>
              <a:t>і</a:t>
            </a:r>
            <a:r>
              <a:rPr lang="ru-RU" sz="2000" dirty="0" smtClean="0"/>
              <a:t> </a:t>
            </a:r>
            <a:r>
              <a:rPr lang="ru-RU" sz="2000" dirty="0" err="1" smtClean="0"/>
              <a:t>своїх</a:t>
            </a:r>
            <a:r>
              <a:rPr lang="ru-RU" sz="2000" dirty="0" smtClean="0"/>
              <a:t> </a:t>
            </a:r>
            <a:r>
              <a:rPr lang="ru-RU" sz="2000" dirty="0" err="1" smtClean="0"/>
              <a:t>близьких</a:t>
            </a:r>
            <a:r>
              <a:rPr lang="ru-RU" sz="2000" dirty="0" smtClean="0"/>
              <a:t>, за свою землю </a:t>
            </a:r>
            <a:r>
              <a:rPr lang="ru-RU" sz="2000" dirty="0" err="1" smtClean="0"/>
              <a:t>і</a:t>
            </a:r>
            <a:r>
              <a:rPr lang="ru-RU" sz="2000" dirty="0" smtClean="0"/>
              <a:t> </a:t>
            </a:r>
            <a:r>
              <a:rPr lang="ru-RU" sz="2000" dirty="0" err="1" smtClean="0"/>
              <a:t>своє</a:t>
            </a:r>
            <a:r>
              <a:rPr lang="ru-RU" sz="2000" dirty="0" smtClean="0"/>
              <a:t> </a:t>
            </a:r>
            <a:r>
              <a:rPr lang="ru-RU" sz="2000" dirty="0" err="1" smtClean="0"/>
              <a:t>майбутнє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pic>
        <p:nvPicPr>
          <p:cNvPr id="6" name="Рисунок 5" descr="74cFHG2a-Tn_A4ELM92ZBw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1772816"/>
            <a:ext cx="3779912" cy="4752528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229600" cy="936104"/>
          </a:xfrm>
        </p:spPr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Вправа «Задоволений - сердитий».</a:t>
            </a:r>
            <a:r>
              <a:rPr lang="uk-UA" dirty="0" smtClean="0"/>
              <a:t/>
            </a:r>
            <a:br>
              <a:rPr lang="uk-UA" dirty="0" smtClean="0"/>
            </a:br>
            <a:endParaRPr lang="uk-UA" dirty="0"/>
          </a:p>
        </p:txBody>
      </p:sp>
      <p:pic>
        <p:nvPicPr>
          <p:cNvPr id="4" name="Рисунок 3" descr="293786001.png"/>
          <p:cNvPicPr>
            <a:picLocks noChangeAspect="1"/>
          </p:cNvPicPr>
          <p:nvPr/>
        </p:nvPicPr>
        <p:blipFill>
          <a:blip r:embed="rId2" cstate="print">
            <a:lum bright="47000" contrast="-53000"/>
          </a:blip>
          <a:stretch>
            <a:fillRect/>
          </a:stretch>
        </p:blipFill>
        <p:spPr>
          <a:xfrm>
            <a:off x="0" y="1412776"/>
            <a:ext cx="9144000" cy="5661248"/>
          </a:xfrm>
          <a:prstGeom prst="rect">
            <a:avLst/>
          </a:prstGeom>
          <a:solidFill>
            <a:srgbClr val="CCFFCC"/>
          </a:solidFill>
        </p:spPr>
      </p:pic>
      <p:sp>
        <p:nvSpPr>
          <p:cNvPr id="5" name="Прямоугольник 4"/>
          <p:cNvSpPr/>
          <p:nvPr/>
        </p:nvSpPr>
        <p:spPr>
          <a:xfrm>
            <a:off x="251520" y="1700808"/>
            <a:ext cx="871296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600" b="1" dirty="0" smtClean="0"/>
              <a:t>Мета: </a:t>
            </a:r>
            <a:r>
              <a:rPr lang="uk-UA" sz="1600" dirty="0" smtClean="0"/>
              <a:t>дати підліткам можливість зрозуміти, що вони в змозі грати свої емоції, а значить і контролювати їх.</a:t>
            </a:r>
          </a:p>
          <a:p>
            <a:r>
              <a:rPr lang="uk-UA" sz="1600" dirty="0" smtClean="0"/>
              <a:t>«Закрий очі і задумайся про те, що ти робиш, коли ти задоволений? І що ти робиш, коли ти сердитий? Спочатку уяви собі, що ти задоволений. Що ти тоді робиш? Де ти знаходишся при цьому? Хто знаходиться поруч з тобою? Як ти відчуваєш себе в таких випадках? Де в своєму тілі ти відчуваєш, що ти задоволений? Тепер уяви собі, що ти розсерджений. Що ти робиш? Де ти знаходишся? Хто поруч з тобою? Де в своєму тілі ти відчуваєш, що ти розсерджений? Тепер подумай, в якому стані ти буваєш частіше. Вибери зараз одне з почуттів - те, яке ти відчуваєш частіше. Тепер закрий очі. Почни ходити по кімнаті і виражай те почуття, в якому ти перебуваєш усіма можливими способами. Дихай гнівно або задоволено, рухайся відповідно до цього настроєм, видавай які-небудь звуки, відповідай цьому почуттю. А зараз, будь ласка, замри в тиші і повільно перетворися в протилежне почуття. Якщо ти був сердитим, то стань задоволеним. Тепер веди себе подібно новому почуттю. Зверни увагу на те, що змінюється в твоєму тілі при зміні почуття. Може, це дихання, може, щось відбувається з очима. Знову зупинись і замри в тиші. Тепер веди себе так, як тобі захочеться, подумай, як би ти назвав це почуття. Тепер повільно зупиняйся, відкривай очі і сідай».</a:t>
            </a:r>
          </a:p>
          <a:p>
            <a:r>
              <a:rPr lang="uk-UA" sz="1600" b="1" dirty="0" smtClean="0"/>
              <a:t>Аналіз вправи:</a:t>
            </a:r>
          </a:p>
          <a:p>
            <a:r>
              <a:rPr lang="uk-UA" sz="1600" dirty="0" smtClean="0"/>
              <a:t>Яке відчуття тобі було висловити складніше?</a:t>
            </a:r>
          </a:p>
          <a:p>
            <a:r>
              <a:rPr lang="uk-UA" sz="1600" dirty="0" smtClean="0"/>
              <a:t>Як відбувалася зміна одного почуття іншим?</a:t>
            </a:r>
          </a:p>
          <a:p>
            <a:r>
              <a:rPr lang="uk-UA" sz="1600" dirty="0" smtClean="0"/>
              <a:t>Яке з почуттів тобі сподобалося найбільше і що тобі сподобалося в ньому?</a:t>
            </a:r>
          </a:p>
          <a:p>
            <a:r>
              <a:rPr lang="uk-UA" sz="1600" dirty="0" smtClean="0"/>
              <a:t>Чи всі твої емоції важливі?</a:t>
            </a:r>
            <a:endParaRPr lang="uk-UA" sz="1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38138"/>
          </a:xfrm>
        </p:spPr>
        <p:txBody>
          <a:bodyPr>
            <a:normAutofit/>
          </a:bodyPr>
          <a:lstStyle/>
          <a:p>
            <a:r>
              <a:rPr lang="uk-UA" sz="54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Всі емоції важливі</a:t>
            </a:r>
            <a:endParaRPr lang="uk-UA" sz="5400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Рисунок 3" descr="293786001.png"/>
          <p:cNvPicPr>
            <a:picLocks noChangeAspect="1"/>
          </p:cNvPicPr>
          <p:nvPr/>
        </p:nvPicPr>
        <p:blipFill>
          <a:blip r:embed="rId2" cstate="print">
            <a:lum bright="47000" contrast="-53000"/>
          </a:blip>
          <a:stretch>
            <a:fillRect/>
          </a:stretch>
        </p:blipFill>
        <p:spPr>
          <a:xfrm>
            <a:off x="0" y="1412776"/>
            <a:ext cx="9144000" cy="5445224"/>
          </a:xfrm>
          <a:prstGeom prst="rect">
            <a:avLst/>
          </a:prstGeom>
        </p:spPr>
      </p:pic>
      <p:pic>
        <p:nvPicPr>
          <p:cNvPr id="5" name="Рисунок 4" descr="347230195_756380313155194_4862438043263526101_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412776"/>
            <a:ext cx="2448271" cy="2160240"/>
          </a:xfrm>
          <a:prstGeom prst="rect">
            <a:avLst/>
          </a:prstGeom>
        </p:spPr>
      </p:pic>
      <p:pic>
        <p:nvPicPr>
          <p:cNvPr id="6" name="Рисунок 5" descr="349143350_636510094659265_8813264755029225491_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27784" y="1556792"/>
            <a:ext cx="2088232" cy="2160240"/>
          </a:xfrm>
          <a:prstGeom prst="rect">
            <a:avLst/>
          </a:prstGeom>
        </p:spPr>
      </p:pic>
      <p:pic>
        <p:nvPicPr>
          <p:cNvPr id="7" name="Рисунок 6" descr="348957005_268231042258450_7351651514499259892_n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7504" y="3933056"/>
            <a:ext cx="2160240" cy="2232248"/>
          </a:xfrm>
          <a:prstGeom prst="rect">
            <a:avLst/>
          </a:prstGeom>
        </p:spPr>
      </p:pic>
      <p:pic>
        <p:nvPicPr>
          <p:cNvPr id="8" name="Рисунок 7" descr="349159546_635080641835129_5666756050191620526_n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483768" y="4149080"/>
            <a:ext cx="2160240" cy="2304256"/>
          </a:xfrm>
          <a:prstGeom prst="rect">
            <a:avLst/>
          </a:prstGeom>
        </p:spPr>
      </p:pic>
      <p:pic>
        <p:nvPicPr>
          <p:cNvPr id="9" name="Рисунок 8" descr="348984624_982127049630334_111670407017843077_n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932040" y="1484784"/>
            <a:ext cx="2016224" cy="2232248"/>
          </a:xfrm>
          <a:prstGeom prst="rect">
            <a:avLst/>
          </a:prstGeom>
        </p:spPr>
      </p:pic>
      <p:pic>
        <p:nvPicPr>
          <p:cNvPr id="10" name="Рисунок 9" descr="347228737_1569151353495731_1555982389568575813_n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092280" y="2348880"/>
            <a:ext cx="1944216" cy="2492896"/>
          </a:xfrm>
          <a:prstGeom prst="rect">
            <a:avLst/>
          </a:prstGeom>
        </p:spPr>
      </p:pic>
      <p:pic>
        <p:nvPicPr>
          <p:cNvPr id="11" name="Рисунок 10" descr="349104053_999282594571194_4837010861427158254_n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860032" y="4149080"/>
            <a:ext cx="2088232" cy="237626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383</TotalTime>
  <Words>1656</Words>
  <Application>Microsoft Office PowerPoint</Application>
  <PresentationFormat>Экран (4:3)</PresentationFormat>
  <Paragraphs>99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Слайд 1</vt:lpstr>
      <vt:lpstr>Вправа  «Асоціації з іграшкою»  </vt:lpstr>
      <vt:lpstr>Правила роботи в групі</vt:lpstr>
      <vt:lpstr>Ментальне здоров’я</vt:lpstr>
      <vt:lpstr>Щоб знайти ресурс- потрібно себе почути</vt:lpstr>
      <vt:lpstr>Арт-терапевтична техніка «Квітка»</vt:lpstr>
      <vt:lpstr>Непередбачувані емоції</vt:lpstr>
      <vt:lpstr>Вправа «Задоволений - сердитий». </vt:lpstr>
      <vt:lpstr>Всі емоції важливі</vt:lpstr>
      <vt:lpstr>Будуйте власний стабільний світ  </vt:lpstr>
      <vt:lpstr>Ресурсна  вправа «Я МАЮ, Я Є, Я МОЖУ І Я БУДУ» </vt:lpstr>
      <vt:lpstr>Допомагаючи іншим, допомагаємо собі  </vt:lpstr>
      <vt:lpstr>Підтримуючи інших - підтримуємо себе</vt:lpstr>
      <vt:lpstr>Вправа “Лимони” </vt:lpstr>
      <vt:lpstr>Інформаційна гігієна </vt:lpstr>
      <vt:lpstr>Як бути поінформованим та вберегти своє психічне здоров’я? </vt:lpstr>
      <vt:lpstr>Прості кроки ментальності</vt:lpstr>
      <vt:lpstr>Вправа «Амулет спокою» </vt:lpstr>
      <vt:lpstr> Пам’ятайте, все починається з нас 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55</cp:revision>
  <dcterms:created xsi:type="dcterms:W3CDTF">2023-09-24T16:06:37Z</dcterms:created>
  <dcterms:modified xsi:type="dcterms:W3CDTF">2024-05-20T13:14:55Z</dcterms:modified>
</cp:coreProperties>
</file>